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29.svg" ContentType="image/svg+xml"/>
  <Override PartName="/ppt/media/image31.svg" ContentType="image/svg+xml"/>
  <Override PartName="/ppt/media/image37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58" r:id="rId5"/>
    <p:sldId id="285" r:id="rId6"/>
    <p:sldId id="284" r:id="rId7"/>
    <p:sldId id="259" r:id="rId8"/>
    <p:sldId id="278" r:id="rId9"/>
    <p:sldId id="279" r:id="rId10"/>
    <p:sldId id="262" r:id="rId11"/>
    <p:sldId id="280" r:id="rId12"/>
    <p:sldId id="281" r:id="rId13"/>
    <p:sldId id="282" r:id="rId14"/>
    <p:sldId id="283" r:id="rId15"/>
    <p:sldId id="269" r:id="rId16"/>
    <p:sldId id="266" r:id="rId17"/>
    <p:sldId id="286" r:id="rId18"/>
    <p:sldId id="265" r:id="rId19"/>
    <p:sldId id="287" r:id="rId20"/>
    <p:sldId id="267" r:id="rId21"/>
    <p:sldId id="272" r:id="rId22"/>
    <p:sldId id="271" r:id="rId23"/>
    <p:sldId id="268" r:id="rId24"/>
    <p:sldId id="276" r:id="rId25"/>
  </p:sldIdLst>
  <p:sldSz cx="18288000" cy="10287000"/>
  <p:notesSz cx="6858000" cy="9144000"/>
  <p:embeddedFontLst>
    <p:embeddedFont>
      <p:font typeface="DM Sans Bold Italics"/>
      <p:boldItalic r:id="rId31"/>
    </p:embeddedFont>
    <p:embeddedFont>
      <p:font typeface="字由点字典黑 55J" panose="00020600040101010101" charset="-122"/>
      <p:regular r:id="rId32"/>
    </p:embeddedFont>
    <p:embeddedFont>
      <p:font typeface="字由点字倔强黑" panose="00020600040101010101" charset="-122"/>
      <p:regular r:id="rId33"/>
    </p:embeddedFont>
    <p:embeddedFont>
      <p:font typeface="DM Sans Bold"/>
      <p:bold r:id="rId34"/>
    </p:embeddedFont>
    <p:embeddedFont>
      <p:font typeface="字由点字典黑 75J" panose="00020600040101010101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微软雅黑" panose="020B0503020204020204" charset="-122"/>
      <p:regular r:id="rId40"/>
    </p:embeddedFont>
    <p:embeddedFont>
      <p:font typeface="DM Sans Italics"/>
      <p:italic r:id="rId41"/>
    </p:embeddedFont>
  </p:embeddedFontLst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29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F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09"/>
        <p:guide pos="2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36.xml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file:///C:\Users\hesou\Desktop\&#26234;&#24935;&#21453;&#30005;&#35784;.mp4" TargetMode="External"/><Relationship Id="rId1" Type="http://schemas.openxmlformats.org/officeDocument/2006/relationships/video" Target="file:///C:\Users\hesou\Desktop\&#26234;&#24935;&#21453;&#30005;&#35784;.mp4" TargetMode="Externa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tags" Target="../tags/tag3.xml"/><Relationship Id="rId4" Type="http://schemas.openxmlformats.org/officeDocument/2006/relationships/image" Target="../media/image21.png"/><Relationship Id="rId3" Type="http://schemas.openxmlformats.org/officeDocument/2006/relationships/tags" Target="../tags/tag2.xml"/><Relationship Id="rId2" Type="http://schemas.openxmlformats.org/officeDocument/2006/relationships/image" Target="../media/image20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17.png"/><Relationship Id="rId5" Type="http://schemas.openxmlformats.org/officeDocument/2006/relationships/tags" Target="../tags/tag7.xml"/><Relationship Id="rId4" Type="http://schemas.openxmlformats.org/officeDocument/2006/relationships/image" Target="../media/image21.png"/><Relationship Id="rId3" Type="http://schemas.openxmlformats.org/officeDocument/2006/relationships/tags" Target="../tags/tag6.xml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image" Target="../media/image17.png"/><Relationship Id="rId5" Type="http://schemas.openxmlformats.org/officeDocument/2006/relationships/tags" Target="../tags/tag14.xml"/><Relationship Id="rId4" Type="http://schemas.openxmlformats.org/officeDocument/2006/relationships/image" Target="../media/image21.png"/><Relationship Id="rId3" Type="http://schemas.openxmlformats.org/officeDocument/2006/relationships/tags" Target="../tags/tag13.xml"/><Relationship Id="rId2" Type="http://schemas.openxmlformats.org/officeDocument/2006/relationships/image" Target="../media/image20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6.xml"/><Relationship Id="rId19" Type="http://schemas.openxmlformats.org/officeDocument/2006/relationships/image" Target="../media/image31.svg"/><Relationship Id="rId18" Type="http://schemas.openxmlformats.org/officeDocument/2006/relationships/image" Target="../media/image30.png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61925" y="-103505"/>
            <a:ext cx="18471515" cy="103898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333786" y="1934960"/>
            <a:ext cx="5620427" cy="599589"/>
            <a:chOff x="0" y="0"/>
            <a:chExt cx="380951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9514" cy="406400"/>
            </a:xfrm>
            <a:custGeom>
              <a:avLst/>
              <a:gdLst/>
              <a:ahLst/>
              <a:cxnLst/>
              <a:rect l="l" t="t" r="r" b="b"/>
              <a:pathLst>
                <a:path w="3809514" h="406400">
                  <a:moveTo>
                    <a:pt x="3606314" y="0"/>
                  </a:moveTo>
                  <a:cubicBezTo>
                    <a:pt x="3718538" y="0"/>
                    <a:pt x="3809514" y="90976"/>
                    <a:pt x="3809514" y="203200"/>
                  </a:cubicBezTo>
                  <a:cubicBezTo>
                    <a:pt x="3809514" y="315424"/>
                    <a:pt x="3718538" y="406400"/>
                    <a:pt x="36063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809514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6150" y="-66675"/>
            <a:ext cx="1148715" cy="8356667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1" i="1" spc="681">
                <a:solidFill>
                  <a:srgbClr val="F6F6F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INTELLIGENT ANTI-TELECOM FRAUD SYSTEM</a:t>
            </a:r>
            <a:endParaRPr lang="en-US" sz="3200" b="1" i="1" spc="681">
              <a:solidFill>
                <a:srgbClr val="F6F6F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925608" y="3771373"/>
            <a:ext cx="574040" cy="8595989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i="1" spc="496">
                <a:solidFill>
                  <a:srgbClr val="F6F6F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软件需求与UML建模 2025</a:t>
            </a:r>
            <a:endParaRPr lang="en-US" sz="3200" b="1" i="1" spc="496">
              <a:solidFill>
                <a:srgbClr val="F6F6F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21614" y="1999030"/>
            <a:ext cx="5244772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128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组别 / 第九组    汇报人 / 何珊</a:t>
            </a:r>
            <a:endParaRPr lang="en-US" sz="2100" spc="128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6588289" y="6076500"/>
            <a:ext cx="0" cy="110889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158287" y="6076500"/>
            <a:ext cx="0" cy="110889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1704474" y="6076500"/>
            <a:ext cx="0" cy="1108894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3057144" y="2798595"/>
            <a:ext cx="12231828" cy="285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95"/>
              </a:lnSpc>
            </a:pPr>
            <a:r>
              <a:rPr lang="en-US" sz="17690" spc="1078">
                <a:solidFill>
                  <a:srgbClr val="F6F6F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智慧反电诈</a:t>
            </a:r>
            <a:endParaRPr lang="en-US" sz="17690" spc="1078">
              <a:solidFill>
                <a:srgbClr val="F6F6F6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33826" y="5650042"/>
            <a:ext cx="11755068" cy="1933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70"/>
              </a:lnSpc>
            </a:pPr>
            <a:r>
              <a:rPr lang="en-US" sz="11975" spc="818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系统</a:t>
            </a:r>
            <a:endParaRPr lang="en-US" sz="11975" spc="818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70984" y="8016981"/>
            <a:ext cx="5946033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128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组长 / 何珊    组员 / 李一鸣 张浩 吴珈乐 陈泽</a:t>
            </a:r>
            <a:endParaRPr lang="en-US" sz="2100" spc="128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1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19175" y="3009900"/>
            <a:ext cx="4936490" cy="251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系统主要划分为</a:t>
            </a:r>
            <a:r>
              <a:rPr lang="en-US" altLang="zh-CN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4</a:t>
            </a: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个功能模块：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注册登录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诈骗识别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举报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 algn="l">
              <a:lnSpc>
                <a:spcPts val="3920"/>
              </a:lnSpc>
              <a:spcBef>
                <a:spcPct val="0"/>
              </a:spcBef>
              <a:buNone/>
            </a:pPr>
            <a:r>
              <a:rPr lang="zh-CN" alt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反诈宣传</a:t>
            </a:r>
            <a:endParaRPr lang="zh-CN" alt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DFD-0 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层图</a:t>
            </a:r>
            <a:endParaRPr lang="zh-CN" alt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72200" y="2705100"/>
            <a:ext cx="1099185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DFD-1 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层图</a:t>
            </a:r>
            <a:endParaRPr lang="zh-CN" alt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7330" y="2552700"/>
            <a:ext cx="15292705" cy="5439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0035" y="2171700"/>
            <a:ext cx="12087225" cy="697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40200" y="3238500"/>
            <a:ext cx="12077700" cy="3962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8800" y="2857500"/>
            <a:ext cx="12077700" cy="527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12396 0.00228395 " pathEditMode="relative" rAng="0" ptsTypes="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" y="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65174 0.00185185 " pathEditMode="relative" rAng="0" ptsTypes="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1042 0.00185185 L -1.56101 0.0017284 " pathEditMode="relative" rAng="0" ptsTypes="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0694 0.0221605 L -0.767674 0.0222222 " pathEditMode="relative" rAng="0" ptsTypes="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3542 0 L -1.56351 0 " pathEditMode="relative" rAng="0" ptsTypes="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80208 0.00277778 " pathEditMode="relative" rAng="0" ptsTypes="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28700" y="5055338"/>
          <a:ext cx="7375612" cy="4203148"/>
        </p:xfrm>
        <a:graphic>
          <a:graphicData uri="http://schemas.openxmlformats.org/drawingml/2006/table">
            <a:tbl>
              <a:tblPr/>
              <a:tblGrid>
                <a:gridCol w="3185160"/>
                <a:gridCol w="4190452"/>
              </a:tblGrid>
              <a:tr h="1050741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203436" y="6389548"/>
            <a:ext cx="2847437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使用地点及方法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r>
              <a:rPr lang="zh-CN" alt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描述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格式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43400" y="6134100"/>
            <a:ext cx="3924300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登录—输入账号（输入）；找回密码—输入账号（输入）</a:t>
            </a:r>
            <a:endParaRPr 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548" y="537210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别名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953250" y="537210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账号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07068"/>
            <a:ext cx="1015517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Data dictionary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1826234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数据字典</a:t>
            </a:r>
            <a:endParaRPr lang="zh-CN" alt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028700" y="4000603"/>
          <a:ext cx="7375525" cy="4203332"/>
        </p:xfrm>
        <a:graphic>
          <a:graphicData uri="http://schemas.openxmlformats.org/drawingml/2006/table">
            <a:tbl>
              <a:tblPr/>
              <a:tblGrid>
                <a:gridCol w="3174365"/>
                <a:gridCol w="4201067"/>
              </a:tblGrid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buClrTx/>
                        <a:buSzTx/>
                        <a:buFontTx/>
                        <a:defRPr/>
                      </a:pPr>
                      <a:r>
                        <a:rPr lang="en-US" sz="1100"/>
                        <a:t>名称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extBox 8"/>
          <p:cNvSpPr txBox="1"/>
          <p:nvPr/>
        </p:nvSpPr>
        <p:spPr>
          <a:xfrm>
            <a:off x="1111633" y="435483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名称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4953250" y="4345308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用户账号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4419600" y="7200900"/>
            <a:ext cx="3883025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与其类型账号标准一致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algn="ctr">
              <a:lnSpc>
                <a:spcPts val="3925"/>
              </a:lnSpc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（手机号）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4953250" y="842645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字符串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graphicFrame>
        <p:nvGraphicFramePr>
          <p:cNvPr id="23" name="Table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06000" y="5055338"/>
          <a:ext cx="7375612" cy="4203148"/>
        </p:xfrm>
        <a:graphic>
          <a:graphicData uri="http://schemas.openxmlformats.org/drawingml/2006/table">
            <a:tbl>
              <a:tblPr/>
              <a:tblGrid>
                <a:gridCol w="3185160"/>
                <a:gridCol w="4190452"/>
              </a:tblGrid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TextBox 4"/>
          <p:cNvSpPr txBox="1"/>
          <p:nvPr/>
        </p:nvSpPr>
        <p:spPr>
          <a:xfrm>
            <a:off x="10080736" y="6389548"/>
            <a:ext cx="2847437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使用地点及方法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r>
              <a:rPr lang="zh-CN" alt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描述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  <a:p>
            <a:pPr algn="ctr">
              <a:lnSpc>
                <a:spcPts val="3925"/>
              </a:lnSpc>
            </a:pPr>
            <a:endParaRPr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3925"/>
              </a:lnSpc>
            </a:pPr>
            <a:r>
              <a:rPr lang="en-US" sz="2800" b="1" i="1" spc="15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DM Sans Italics"/>
                <a:sym typeface="DM Sans Italics"/>
              </a:rPr>
              <a:t>格式</a:t>
            </a:r>
            <a:endParaRPr lang="en-US" sz="2800" b="1" i="1" spc="15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DM Sans Italics"/>
              <a:sym typeface="DM Sans Italics"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13220700" y="6134100"/>
            <a:ext cx="3924300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登录—输入账号（输入）；找回密码—输入账号（输入）</a:t>
            </a:r>
            <a:endParaRPr 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9943848" y="537210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别名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7" name="TextBox 10"/>
          <p:cNvSpPr txBox="1"/>
          <p:nvPr/>
        </p:nvSpPr>
        <p:spPr>
          <a:xfrm>
            <a:off x="13830550" y="537210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密码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graphicFrame>
        <p:nvGraphicFramePr>
          <p:cNvPr id="28" name="Table 2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906000" y="4000603"/>
          <a:ext cx="7375525" cy="4203332"/>
        </p:xfrm>
        <a:graphic>
          <a:graphicData uri="http://schemas.openxmlformats.org/drawingml/2006/table">
            <a:tbl>
              <a:tblPr/>
              <a:tblGrid>
                <a:gridCol w="3174365"/>
                <a:gridCol w="4201067"/>
              </a:tblGrid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buClrTx/>
                        <a:buSzTx/>
                        <a:buFontTx/>
                        <a:defRPr/>
                      </a:pPr>
                      <a:r>
                        <a:rPr lang="en-US" sz="1100"/>
                        <a:t>名称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741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TextBox 8"/>
          <p:cNvSpPr txBox="1"/>
          <p:nvPr/>
        </p:nvSpPr>
        <p:spPr>
          <a:xfrm>
            <a:off x="9988933" y="4354833"/>
            <a:ext cx="3031043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名称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0" name="TextBox 10"/>
          <p:cNvSpPr txBox="1"/>
          <p:nvPr/>
        </p:nvSpPr>
        <p:spPr>
          <a:xfrm>
            <a:off x="13830550" y="4345308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用户密码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13296900" y="7200900"/>
            <a:ext cx="3883025" cy="10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4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8-16位字符串，由数字，字母组成</a:t>
            </a:r>
            <a:endParaRPr lang="zh-CN" altLang="en-US" sz="24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2" name="TextBox 10"/>
          <p:cNvSpPr txBox="1"/>
          <p:nvPr/>
        </p:nvSpPr>
        <p:spPr>
          <a:xfrm>
            <a:off x="13830550" y="8426453"/>
            <a:ext cx="258174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25"/>
              </a:lnSpc>
            </a:pPr>
            <a:r>
              <a:rPr lang="zh-CN" altLang="en-US" sz="2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字符串</a:t>
            </a:r>
            <a:endParaRPr lang="zh-CN" altLang="en-US" sz="2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14400" y="2628900"/>
            <a:ext cx="4936490" cy="552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ts val="3920"/>
              </a:lnSpc>
              <a:spcBef>
                <a:spcPct val="0"/>
              </a:spcBef>
              <a:buNone/>
            </a:pPr>
            <a:r>
              <a:rPr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举报系统的顺序图主要展现了用户使用举报模块时，参与者与系统的动态交互次序。</a:t>
            </a:r>
            <a:endParaRPr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>
              <a:lnSpc>
                <a:spcPts val="3920"/>
              </a:lnSpc>
              <a:spcBef>
                <a:spcPct val="0"/>
              </a:spcBef>
              <a:buNone/>
            </a:pPr>
            <a:endParaRPr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indent="0">
              <a:lnSpc>
                <a:spcPts val="3920"/>
              </a:lnSpc>
              <a:spcBef>
                <a:spcPct val="0"/>
              </a:spcBef>
              <a:buNone/>
            </a:pPr>
            <a:r>
              <a:rPr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其主要流程为用户点击调用群众报案模块，再点击调用被激活的举报模块，在模块中填写举报信息，由举报模块向后端服务器发送请求让服务器将举报信息录入数据库，最后逐层返回录入结果到用户处。</a:t>
            </a:r>
            <a:endParaRPr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>
              <a:lnSpc>
                <a:spcPts val="7200"/>
              </a:lnSpc>
              <a:spcBef>
                <a:spcPct val="0"/>
              </a:spcBef>
            </a:pPr>
            <a:r>
              <a:rPr lang="zh-CN" altLang="en-US" sz="7200" b="1" i="1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举报系统的顺序图</a:t>
            </a:r>
            <a:endParaRPr lang="zh-CN" altLang="en-US" sz="7200" b="1" i="1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6172200" y="2628900"/>
            <a:ext cx="11370945" cy="6722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9850" y="1973153"/>
            <a:ext cx="5409086" cy="6397843"/>
          </a:xfrm>
          <a:custGeom>
            <a:avLst/>
            <a:gdLst/>
            <a:ahLst/>
            <a:cxnLst/>
            <a:rect l="l" t="t" r="r" b="b"/>
            <a:pathLst>
              <a:path w="5409086" h="6397843">
                <a:moveTo>
                  <a:pt x="0" y="0"/>
                </a:moveTo>
                <a:lnTo>
                  <a:pt x="5409086" y="0"/>
                </a:lnTo>
                <a:lnTo>
                  <a:pt x="5409086" y="6397844"/>
                </a:lnTo>
                <a:lnTo>
                  <a:pt x="0" y="63978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68114" y="1798234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29" y="0"/>
                </a:lnTo>
                <a:lnTo>
                  <a:pt x="5287729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69870" y="5781992"/>
            <a:ext cx="8556904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Advanced content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23385" y="3478530"/>
            <a:ext cx="10172065" cy="2298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进阶</a:t>
            </a:r>
            <a:r>
              <a:rPr lang="zh-CN" alt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需求展示</a:t>
            </a:r>
            <a:endParaRPr lang="zh-CN" alt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 rot="0">
            <a:off x="1055370" y="679450"/>
            <a:ext cx="4465320" cy="4043680"/>
            <a:chOff x="0" y="0"/>
            <a:chExt cx="1175975" cy="812800"/>
          </a:xfrm>
        </p:grpSpPr>
        <p:sp>
          <p:nvSpPr>
            <p:cNvPr id="3" name="Freeform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>
            <p:custDataLst>
              <p:tags r:id="rId3"/>
            </p:custDataLst>
          </p:nvPr>
        </p:nvGrpSpPr>
        <p:grpSpPr>
          <a:xfrm rot="0">
            <a:off x="12646025" y="1029335"/>
            <a:ext cx="4465320" cy="3891915"/>
            <a:chOff x="0" y="0"/>
            <a:chExt cx="1175975" cy="812800"/>
          </a:xfrm>
        </p:grpSpPr>
        <p:sp>
          <p:nvSpPr>
            <p:cNvPr id="6" name="Freeform 6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>
            <p:custDataLst>
              <p:tags r:id="rId5"/>
            </p:custDataLst>
          </p:nvPr>
        </p:nvGrpSpPr>
        <p:grpSpPr>
          <a:xfrm rot="0">
            <a:off x="1104900" y="5387975"/>
            <a:ext cx="4465320" cy="3835400"/>
            <a:chOff x="0" y="0"/>
            <a:chExt cx="1175975" cy="812800"/>
          </a:xfrm>
        </p:grpSpPr>
        <p:sp>
          <p:nvSpPr>
            <p:cNvPr id="9" name="Freeform 9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>
            <p:custDataLst>
              <p:tags r:id="rId7"/>
            </p:custDataLst>
          </p:nvPr>
        </p:nvGrpSpPr>
        <p:grpSpPr>
          <a:xfrm rot="0">
            <a:off x="12646025" y="5387975"/>
            <a:ext cx="4465320" cy="3416300"/>
            <a:chOff x="0" y="0"/>
            <a:chExt cx="1175975" cy="812800"/>
          </a:xfrm>
        </p:grpSpPr>
        <p:sp>
          <p:nvSpPr>
            <p:cNvPr id="12" name="Freeform 12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>
            <p:custDataLst>
              <p:tags r:id="rId9"/>
            </p:custDataLst>
          </p:nvPr>
        </p:nvSpPr>
        <p:spPr>
          <a:xfrm>
            <a:off x="1447800" y="1028700"/>
            <a:ext cx="294830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多维度识别能力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0"/>
            </p:custDataLst>
          </p:nvPr>
        </p:nvSpPr>
        <p:spPr>
          <a:xfrm>
            <a:off x="13136245" y="1333500"/>
            <a:ext cx="327533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敏捷迭代能力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1"/>
            </p:custDataLst>
          </p:nvPr>
        </p:nvSpPr>
        <p:spPr>
          <a:xfrm>
            <a:off x="1671320" y="5647055"/>
            <a:ext cx="270764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高并发处理能力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12"/>
            </p:custDataLst>
          </p:nvPr>
        </p:nvSpPr>
        <p:spPr>
          <a:xfrm>
            <a:off x="13139420" y="5647055"/>
            <a:ext cx="313563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2800">
                <a:solidFill>
                  <a:srgbClr val="B44536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实时性与准确性</a:t>
            </a:r>
            <a:endParaRPr lang="zh-CN" altLang="en-US" sz="2800">
              <a:solidFill>
                <a:srgbClr val="B44536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3"/>
            </p:custDataLst>
          </p:nvPr>
        </p:nvSpPr>
        <p:spPr>
          <a:xfrm>
            <a:off x="1371600" y="1714500"/>
            <a:ext cx="3832860" cy="258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能够在多种应用场景下，快速、准确地识别和拦截各种电信诈骗。例如，在处理来自不同地区、不同语言和不同文化背景的电信诈骗时，需要考虑不同的诈骗手段和语言表达方式。在处理大量用户同时使用平台时，需要考虑系统的承载能力和响应速度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4"/>
            </p:custDataLst>
          </p:nvPr>
        </p:nvSpPr>
        <p:spPr>
          <a:xfrm>
            <a:off x="13136152" y="2206635"/>
            <a:ext cx="3478331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平台需要能够及时地更新和升级，以保持对新型电信诈骗的识别和拦截能力。例如，当新型电信诈骗出现时，平台需要在24小时内完成更新和升级，以提供最新的反诈骗能力。</a:t>
            </a:r>
            <a:endParaRPr lang="zh-CN" alt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5"/>
            </p:custDataLst>
          </p:nvPr>
        </p:nvSpPr>
        <p:spPr>
          <a:xfrm>
            <a:off x="1671534" y="6573920"/>
            <a:ext cx="3478331" cy="22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平台需要支持大量用户同时使用，能够在保证用户使用体验的前提下，快速、准确地识别和拦截各种电信诈骗。例如，当平台同时处理来自数万用户的请求时，95%的请求需要在2秒内得到响应。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16"/>
            </p:custDataLst>
          </p:nvPr>
        </p:nvSpPr>
        <p:spPr>
          <a:xfrm>
            <a:off x="13139327" y="6573920"/>
            <a:ext cx="3478331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快速且精准地识别和拦截诈骗行为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，做到端到端检测延迟 ≤ 500ms（从请求到拦截），</a:t>
            </a:r>
            <a:endParaRPr lang="zh-CN" alt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algn="l">
              <a:lnSpc>
                <a:spcPts val="2880"/>
              </a:lnSpc>
            </a:pP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低误报率（≤ 0.1%）和漏报率（≤ 0.05%）。</a:t>
            </a:r>
            <a:endParaRPr lang="zh-CN" alt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2" name="Freeform 22"/>
          <p:cNvSpPr/>
          <p:nvPr>
            <p:custDataLst>
              <p:tags r:id="rId17"/>
            </p:custDataLst>
          </p:nvPr>
        </p:nvSpPr>
        <p:spPr>
          <a:xfrm rot="2700000">
            <a:off x="9226845" y="4893603"/>
            <a:ext cx="3203766" cy="1706404"/>
          </a:xfrm>
          <a:custGeom>
            <a:avLst/>
            <a:gdLst/>
            <a:ahLst/>
            <a:cxnLst/>
            <a:rect l="l" t="t" r="r" b="b"/>
            <a:pathLst>
              <a:path w="3203766" h="1706404">
                <a:moveTo>
                  <a:pt x="0" y="0"/>
                </a:moveTo>
                <a:lnTo>
                  <a:pt x="3203765" y="0"/>
                </a:lnTo>
                <a:lnTo>
                  <a:pt x="3203765" y="1706404"/>
                </a:lnTo>
                <a:lnTo>
                  <a:pt x="0" y="17064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b="-87749"/>
            </a:stretch>
          </a:blipFill>
        </p:spPr>
      </p:sp>
      <p:sp>
        <p:nvSpPr>
          <p:cNvPr id="23" name="Freeform 23"/>
          <p:cNvSpPr/>
          <p:nvPr>
            <p:custDataLst>
              <p:tags r:id="rId20"/>
            </p:custDataLst>
          </p:nvPr>
        </p:nvSpPr>
        <p:spPr>
          <a:xfrm rot="8100000">
            <a:off x="8697448" y="2408915"/>
            <a:ext cx="3203766" cy="3203766"/>
          </a:xfrm>
          <a:custGeom>
            <a:avLst/>
            <a:gdLst/>
            <a:ahLst/>
            <a:cxnLst/>
            <a:rect l="l" t="t" r="r" b="b"/>
            <a:pathLst>
              <a:path w="3203766" h="3203766">
                <a:moveTo>
                  <a:pt x="0" y="0"/>
                </a:moveTo>
                <a:lnTo>
                  <a:pt x="3203765" y="0"/>
                </a:lnTo>
                <a:lnTo>
                  <a:pt x="3203765" y="3203766"/>
                </a:lnTo>
                <a:lnTo>
                  <a:pt x="0" y="32037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>
            <p:custDataLst>
              <p:tags r:id="rId21"/>
            </p:custDataLst>
          </p:nvPr>
        </p:nvSpPr>
        <p:spPr>
          <a:xfrm rot="8100000">
            <a:off x="6432043" y="2408915"/>
            <a:ext cx="3203766" cy="3203766"/>
          </a:xfrm>
          <a:custGeom>
            <a:avLst/>
            <a:gdLst/>
            <a:ahLst/>
            <a:cxnLst/>
            <a:rect l="l" t="t" r="r" b="b"/>
            <a:pathLst>
              <a:path w="3203766" h="3203766">
                <a:moveTo>
                  <a:pt x="0" y="0"/>
                </a:moveTo>
                <a:lnTo>
                  <a:pt x="3203766" y="0"/>
                </a:lnTo>
                <a:lnTo>
                  <a:pt x="3203766" y="3203766"/>
                </a:lnTo>
                <a:lnTo>
                  <a:pt x="0" y="32037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>
            <p:custDataLst>
              <p:tags r:id="rId22"/>
            </p:custDataLst>
          </p:nvPr>
        </p:nvSpPr>
        <p:spPr>
          <a:xfrm rot="-8100000">
            <a:off x="6432043" y="4674319"/>
            <a:ext cx="3203766" cy="3203766"/>
          </a:xfrm>
          <a:custGeom>
            <a:avLst/>
            <a:gdLst/>
            <a:ahLst/>
            <a:cxnLst/>
            <a:rect l="l" t="t" r="r" b="b"/>
            <a:pathLst>
              <a:path w="3203766" h="3203766">
                <a:moveTo>
                  <a:pt x="0" y="0"/>
                </a:moveTo>
                <a:lnTo>
                  <a:pt x="3203766" y="0"/>
                </a:lnTo>
                <a:lnTo>
                  <a:pt x="3203766" y="3203766"/>
                </a:lnTo>
                <a:lnTo>
                  <a:pt x="0" y="32037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>
            <p:custDataLst>
              <p:tags r:id="rId23"/>
            </p:custDataLst>
          </p:nvPr>
        </p:nvSpPr>
        <p:spPr>
          <a:xfrm rot="2700000">
            <a:off x="8131279" y="6041171"/>
            <a:ext cx="3203766" cy="1602399"/>
          </a:xfrm>
          <a:custGeom>
            <a:avLst/>
            <a:gdLst/>
            <a:ahLst/>
            <a:cxnLst/>
            <a:rect l="l" t="t" r="r" b="b"/>
            <a:pathLst>
              <a:path w="3203766" h="1602399">
                <a:moveTo>
                  <a:pt x="0" y="0"/>
                </a:moveTo>
                <a:lnTo>
                  <a:pt x="3203766" y="0"/>
                </a:lnTo>
                <a:lnTo>
                  <a:pt x="3203766" y="1602399"/>
                </a:lnTo>
                <a:lnTo>
                  <a:pt x="0" y="16023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99935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469526" y="2206770"/>
            <a:ext cx="1051694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0"/>
              </a:lnSpc>
              <a:spcBef>
                <a:spcPct val="0"/>
              </a:spcBef>
            </a:pPr>
            <a:r>
              <a:rPr lang="zh-CN" altLang="en-US" sz="13000" b="1" spc="5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性</a:t>
            </a:r>
            <a:endParaRPr lang="zh-CN" altLang="en-US" sz="13000" b="1" spc="519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47437" y="2465753"/>
            <a:ext cx="1474081" cy="25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5"/>
              </a:lnSpc>
              <a:spcBef>
                <a:spcPct val="0"/>
              </a:spcBef>
            </a:pPr>
            <a:r>
              <a:rPr lang="zh-CN" altLang="en-US" sz="11055" b="1" spc="44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能</a:t>
            </a:r>
            <a:endParaRPr lang="zh-CN" altLang="en-US" sz="11055" b="1" spc="442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335473" y="4604103"/>
            <a:ext cx="1371972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0"/>
              </a:lnSpc>
              <a:spcBef>
                <a:spcPct val="0"/>
              </a:spcBef>
            </a:pPr>
            <a:r>
              <a:rPr lang="zh-CN" altLang="en-US" sz="13000" b="1" spc="5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需</a:t>
            </a:r>
            <a:endParaRPr lang="zh-CN" altLang="en-US" sz="13000" b="1" spc="519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891261" y="4722963"/>
            <a:ext cx="986433" cy="284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5"/>
              </a:lnSpc>
              <a:spcBef>
                <a:spcPct val="0"/>
              </a:spcBef>
            </a:pPr>
            <a:r>
              <a:rPr lang="zh-CN" altLang="en-US" sz="12310" b="1" spc="49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求</a:t>
            </a:r>
            <a:endParaRPr lang="zh-CN" altLang="en-US" sz="12310" b="1" spc="492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6" grpId="0"/>
      <p:bldP spid="20" grpId="0"/>
      <p:bldP spid="15" grpId="0"/>
      <p:bldP spid="19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 rot="0">
            <a:off x="1117600" y="3411855"/>
            <a:ext cx="16000095" cy="6859905"/>
            <a:chOff x="0" y="0"/>
            <a:chExt cx="694216" cy="6630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4216" cy="663059"/>
            </a:xfrm>
            <a:custGeom>
              <a:avLst/>
              <a:gdLst/>
              <a:ahLst/>
              <a:cxnLst/>
              <a:rect l="l" t="t" r="r" b="b"/>
              <a:pathLst>
                <a:path w="694216" h="663059">
                  <a:moveTo>
                    <a:pt x="120424" y="0"/>
                  </a:moveTo>
                  <a:lnTo>
                    <a:pt x="573792" y="0"/>
                  </a:lnTo>
                  <a:cubicBezTo>
                    <a:pt x="605731" y="0"/>
                    <a:pt x="636361" y="12687"/>
                    <a:pt x="658945" y="35271"/>
                  </a:cubicBezTo>
                  <a:cubicBezTo>
                    <a:pt x="681528" y="57855"/>
                    <a:pt x="694216" y="88485"/>
                    <a:pt x="694216" y="120424"/>
                  </a:cubicBezTo>
                  <a:lnTo>
                    <a:pt x="694216" y="542636"/>
                  </a:lnTo>
                  <a:cubicBezTo>
                    <a:pt x="694216" y="574574"/>
                    <a:pt x="681528" y="605204"/>
                    <a:pt x="658945" y="627788"/>
                  </a:cubicBezTo>
                  <a:cubicBezTo>
                    <a:pt x="636361" y="650372"/>
                    <a:pt x="605731" y="663059"/>
                    <a:pt x="573792" y="663059"/>
                  </a:cubicBezTo>
                  <a:lnTo>
                    <a:pt x="120424" y="663059"/>
                  </a:lnTo>
                  <a:cubicBezTo>
                    <a:pt x="88485" y="663059"/>
                    <a:pt x="57855" y="650372"/>
                    <a:pt x="35271" y="627788"/>
                  </a:cubicBezTo>
                  <a:cubicBezTo>
                    <a:pt x="12687" y="605204"/>
                    <a:pt x="0" y="574574"/>
                    <a:pt x="0" y="542636"/>
                  </a:cubicBezTo>
                  <a:lnTo>
                    <a:pt x="0" y="120424"/>
                  </a:lnTo>
                  <a:cubicBezTo>
                    <a:pt x="0" y="88485"/>
                    <a:pt x="12687" y="57855"/>
                    <a:pt x="35271" y="35271"/>
                  </a:cubicBezTo>
                  <a:cubicBezTo>
                    <a:pt x="57855" y="12687"/>
                    <a:pt x="88485" y="0"/>
                    <a:pt x="120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94216" cy="69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028700" y="1007068"/>
            <a:ext cx="9387144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System demonstration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28700" y="1885315"/>
            <a:ext cx="926782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系统演示：便捷的人机交互界面</a:t>
            </a:r>
            <a:endParaRPr lang="zh-CN" alt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0" y="3443605"/>
            <a:ext cx="3302000" cy="6858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3437255"/>
            <a:ext cx="3263900" cy="686435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97885"/>
            <a:ext cx="3263900" cy="686435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700" y="3416935"/>
            <a:ext cx="3282950" cy="684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90600" y="1890395"/>
            <a:ext cx="1636014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44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definition and implementation of external interfaces</a:t>
            </a:r>
            <a:endParaRPr lang="en-US" sz="44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6320" y="1028700"/>
            <a:ext cx="1044511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60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对外接口的定义与实现</a:t>
            </a:r>
            <a:endParaRPr lang="zh-CN" altLang="en-US" sz="60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086100"/>
            <a:ext cx="3263900" cy="6864350"/>
          </a:xfrm>
          <a:prstGeom prst="rect">
            <a:avLst/>
          </a:prstGeom>
        </p:spPr>
      </p:pic>
      <p:sp>
        <p:nvSpPr>
          <p:cNvPr id="43" name="TextBox 12"/>
          <p:cNvSpPr txBox="1"/>
          <p:nvPr/>
        </p:nvSpPr>
        <p:spPr>
          <a:xfrm>
            <a:off x="4953000" y="3924258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①用户界面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44" name="Group 8"/>
          <p:cNvGrpSpPr/>
          <p:nvPr/>
        </p:nvGrpSpPr>
        <p:grpSpPr>
          <a:xfrm rot="0">
            <a:off x="5486400" y="5278120"/>
            <a:ext cx="11513820" cy="3835400"/>
            <a:chOff x="0" y="0"/>
            <a:chExt cx="1175975" cy="812800"/>
          </a:xfrm>
        </p:grpSpPr>
        <p:sp>
          <p:nvSpPr>
            <p:cNvPr id="46" name="Freeform 9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47" name="TextBox 10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8" name="TextBox 20"/>
          <p:cNvSpPr txBox="1"/>
          <p:nvPr/>
        </p:nvSpPr>
        <p:spPr>
          <a:xfrm>
            <a:off x="6553200" y="5676900"/>
            <a:ext cx="896937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首先屏幕中央导航栏导航到登录界面，用户登录后屏幕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立即举报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和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立即报案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两个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大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按钮。点击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立即举报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按钮出现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联系方式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、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诈骗方式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、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证物信息、诈骗媒介四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个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输入框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，点击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一键联防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按钮出现</a:t>
            </a:r>
            <a:r>
              <a:rPr lang="zh-CN" alt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用户选择、卡号、密码的输入框，可以查询账户是否有被诈骗的风险</a:t>
            </a: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点击屏幕右上角叉号可安全退出程序，点击屏幕右上角问号可提供使用帮助。点击屏幕左上角箭头可返回上一级菜单。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软件出现运行错误而非加载问题时，屏幕中央弹出对话框，文字开头为红色的感叹号，感叹号后跟着显示具体错误信息。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3470" y="5984269"/>
            <a:ext cx="16230600" cy="9525"/>
          </a:xfrm>
          <a:prstGeom prst="line">
            <a:avLst/>
          </a:prstGeom>
          <a:ln w="19050" cap="flat">
            <a:solidFill>
              <a:srgbClr val="B4453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2503342" y="5581944"/>
            <a:ext cx="2613859" cy="917680"/>
            <a:chOff x="0" y="0"/>
            <a:chExt cx="1157563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7563" cy="406400"/>
            </a:xfrm>
            <a:custGeom>
              <a:avLst/>
              <a:gdLst/>
              <a:ahLst/>
              <a:cxnLst/>
              <a:rect l="l" t="t" r="r" b="b"/>
              <a:pathLst>
                <a:path w="1157563" h="406400">
                  <a:moveTo>
                    <a:pt x="954363" y="0"/>
                  </a:moveTo>
                  <a:cubicBezTo>
                    <a:pt x="1066588" y="0"/>
                    <a:pt x="1157563" y="90976"/>
                    <a:pt x="1157563" y="203200"/>
                  </a:cubicBezTo>
                  <a:cubicBezTo>
                    <a:pt x="1157563" y="315424"/>
                    <a:pt x="1066588" y="406400"/>
                    <a:pt x="9543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1575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7837259" y="5522889"/>
            <a:ext cx="2613859" cy="917680"/>
            <a:chOff x="0" y="0"/>
            <a:chExt cx="1157563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7563" cy="406400"/>
            </a:xfrm>
            <a:custGeom>
              <a:avLst/>
              <a:gdLst/>
              <a:ahLst/>
              <a:cxnLst/>
              <a:rect l="l" t="t" r="r" b="b"/>
              <a:pathLst>
                <a:path w="1157563" h="406400">
                  <a:moveTo>
                    <a:pt x="954363" y="0"/>
                  </a:moveTo>
                  <a:cubicBezTo>
                    <a:pt x="1066588" y="0"/>
                    <a:pt x="1157563" y="90976"/>
                    <a:pt x="1157563" y="203200"/>
                  </a:cubicBezTo>
                  <a:cubicBezTo>
                    <a:pt x="1157563" y="315424"/>
                    <a:pt x="1066588" y="406400"/>
                    <a:pt x="9543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1575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3317896" y="5534954"/>
            <a:ext cx="2613859" cy="917680"/>
            <a:chOff x="0" y="0"/>
            <a:chExt cx="1157563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563" cy="406400"/>
            </a:xfrm>
            <a:custGeom>
              <a:avLst/>
              <a:gdLst/>
              <a:ahLst/>
              <a:cxnLst/>
              <a:rect l="l" t="t" r="r" b="b"/>
              <a:pathLst>
                <a:path w="1157563" h="406400">
                  <a:moveTo>
                    <a:pt x="954363" y="0"/>
                  </a:moveTo>
                  <a:cubicBezTo>
                    <a:pt x="1066588" y="0"/>
                    <a:pt x="1157563" y="90976"/>
                    <a:pt x="1157563" y="203200"/>
                  </a:cubicBezTo>
                  <a:cubicBezTo>
                    <a:pt x="1157563" y="315424"/>
                    <a:pt x="1066588" y="406400"/>
                    <a:pt x="9543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15756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906044" y="4674235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②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178307" y="4615180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③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658944" y="4627245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42452" y="5743286"/>
            <a:ext cx="19356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硬件接口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116007" y="5684231"/>
            <a:ext cx="2056362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软件接口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96645" y="5696296"/>
            <a:ext cx="2056362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通信接口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82769" y="7105532"/>
            <a:ext cx="2778312" cy="147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支持搭载Android 4.0及以上版本系统的设备，使用串口协议与硬件进行数据交互和智能控制。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312660" y="7046595"/>
            <a:ext cx="3787775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本产品适用的操作系统为Android 4.0及以上版本，连接MySQL5.6及以上版本。为在诈骗号码识别时更好识别诈骗号码，产品连接存储已识别为诈骗电话的MySQL数据库，需要该数据库提供查找服务。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668885" y="7058660"/>
            <a:ext cx="3832860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为保证数据安全，使用HTTPS协议与服务器通信，设备主动从服务器获取所需数据。规定采用加密MD5加密，数据传输速率为4-5Mbps。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90600" y="1890395"/>
            <a:ext cx="1636014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44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definition and implementation of external interfaces</a:t>
            </a:r>
            <a:endParaRPr lang="en-US" sz="44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6320" y="1028700"/>
            <a:ext cx="1044511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60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对外接口的定义与实现</a:t>
            </a:r>
            <a:endParaRPr lang="zh-CN" altLang="en-US" sz="60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28700" y="1007068"/>
            <a:ext cx="7784202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i="1" spc="-359">
                <a:solidFill>
                  <a:srgbClr val="B4453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Quality attribute</a:t>
            </a:r>
            <a:endParaRPr lang="en-US" sz="7200" b="1" i="1" spc="-359">
              <a:solidFill>
                <a:srgbClr val="B4453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913848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其他质量属性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4004310" y="4381500"/>
            <a:ext cx="1028001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平台需要具有易用性、可靠性和可扩展性等软件质量标准属性，以提高用户的使用体验和满意度：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平台需要提供直观易懂的界面，使用户能够快速上手并完成所需操作；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平台需要定期进行软件测试和更新，确保系统的稳定性和可靠性；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  <a:p>
            <a:pPr marL="285750" indent="-28575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字由点字典黑 55J" panose="00020600040101010101" charset="-122"/>
                <a:sym typeface="字由点字典黑 55J" panose="00020600040101010101" charset="-122"/>
              </a:rPr>
              <a:t>平台需要支持可扩展的架构，以便在未来能够满足更多的需求。</a:t>
            </a:r>
            <a:endParaRPr 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grpSp>
        <p:nvGrpSpPr>
          <p:cNvPr id="44" name="Group 8"/>
          <p:cNvGrpSpPr/>
          <p:nvPr/>
        </p:nvGrpSpPr>
        <p:grpSpPr>
          <a:xfrm rot="0">
            <a:off x="3276600" y="3768090"/>
            <a:ext cx="11513820" cy="4226560"/>
            <a:chOff x="0" y="0"/>
            <a:chExt cx="1175975" cy="812800"/>
          </a:xfrm>
        </p:grpSpPr>
        <p:sp>
          <p:nvSpPr>
            <p:cNvPr id="46" name="Freeform 9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44536"/>
              </a:solidFill>
              <a:prstDash val="solid"/>
              <a:round/>
            </a:ln>
          </p:spPr>
        </p:sp>
        <p:sp>
          <p:nvSpPr>
            <p:cNvPr id="47" name="TextBox 10"/>
            <p:cNvSpPr txBox="1"/>
            <p:nvPr/>
          </p:nvSpPr>
          <p:spPr>
            <a:xfrm>
              <a:off x="0" y="-28575"/>
              <a:ext cx="11759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4185" r="4848" b="9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197071" y="-232017"/>
            <a:ext cx="18594031" cy="10636117"/>
          </a:xfrm>
          <a:custGeom>
            <a:avLst/>
            <a:gdLst/>
            <a:ahLst/>
            <a:cxnLst/>
            <a:rect l="l" t="t" r="r" b="b"/>
            <a:pathLst>
              <a:path w="18594031" h="10636117">
                <a:moveTo>
                  <a:pt x="0" y="0"/>
                </a:moveTo>
                <a:lnTo>
                  <a:pt x="18594031" y="0"/>
                </a:lnTo>
                <a:lnTo>
                  <a:pt x="18594031" y="10636117"/>
                </a:lnTo>
                <a:lnTo>
                  <a:pt x="0" y="1063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873" b="-8858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093376" y="3592981"/>
            <a:ext cx="5659952" cy="5245735"/>
            <a:chOff x="0" y="-76200"/>
            <a:chExt cx="7546604" cy="6994313"/>
          </a:xfrm>
        </p:grpSpPr>
        <p:sp>
          <p:nvSpPr>
            <p:cNvPr id="4" name="AutoShape 4"/>
            <p:cNvSpPr/>
            <p:nvPr/>
          </p:nvSpPr>
          <p:spPr>
            <a:xfrm>
              <a:off x="1344282" y="127854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344282" y="4130330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361089" y="2129092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361089" y="6131567"/>
              <a:ext cx="0" cy="760291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 rot="0">
              <a:off x="0" y="166776"/>
              <a:ext cx="682448" cy="68244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8195" y="2231609"/>
              <a:ext cx="606058" cy="60605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24068" y="4203231"/>
              <a:ext cx="702272" cy="614488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7000" y="-1587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5400000">
              <a:off x="0" y="6148543"/>
              <a:ext cx="726340" cy="72634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979030" y="-76200"/>
              <a:ext cx="5567574" cy="10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人员分工</a:t>
              </a:r>
              <a:endParaRPr lang="zh-CN" alt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79030" y="3926275"/>
              <a:ext cx="5567574" cy="10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进阶</a:t>
              </a: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需求展示</a:t>
              </a:r>
              <a:endParaRPr lang="zh-CN" alt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79030" y="1925038"/>
              <a:ext cx="5567574" cy="10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zh-CN" alt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结构化</a:t>
              </a:r>
              <a:r>
                <a:rPr 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分析</a:t>
              </a:r>
              <a:endParaRPr 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79030" y="5927513"/>
              <a:ext cx="5567574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  <a:spcBef>
                  <a:spcPct val="0"/>
                </a:spcBef>
              </a:pPr>
              <a:r>
                <a:rPr lang="en-US" sz="4500" spc="242">
                  <a:solidFill>
                    <a:srgbClr val="FFFFFF"/>
                  </a:solidFill>
                  <a:latin typeface="字由点字典黑 55J" panose="00020600040101010101" charset="-122"/>
                  <a:ea typeface="字由点字典黑 55J" panose="00020600040101010101" charset="-122"/>
                  <a:cs typeface="字由点字典黑 55J" panose="00020600040101010101" charset="-122"/>
                  <a:sym typeface="字由点字典黑 55J" panose="00020600040101010101" charset="-122"/>
                </a:rPr>
                <a:t>技术博客</a:t>
              </a:r>
              <a:endParaRPr lang="en-US" sz="4500" spc="242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14231" y="6009663"/>
            <a:ext cx="6783258" cy="19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60"/>
              </a:lnSpc>
              <a:spcBef>
                <a:spcPct val="0"/>
              </a:spcBef>
            </a:pPr>
            <a:r>
              <a:rPr lang="en-US" sz="11470" b="1" spc="-516">
                <a:solidFill>
                  <a:srgbClr val="B44536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Contents</a:t>
            </a:r>
            <a:endParaRPr lang="en-US" sz="11470" b="1" spc="-516">
              <a:solidFill>
                <a:srgbClr val="B44536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90431" y="7835917"/>
            <a:ext cx="3929311" cy="109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spc="652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目 录</a:t>
            </a:r>
            <a:endParaRPr lang="en-US" sz="6400" spc="652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8114" y="1798234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29" y="0"/>
                </a:lnTo>
                <a:lnTo>
                  <a:pt x="5287729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14505" y="2002098"/>
            <a:ext cx="5339194" cy="6383819"/>
          </a:xfrm>
          <a:custGeom>
            <a:avLst/>
            <a:gdLst/>
            <a:ahLst/>
            <a:cxnLst/>
            <a:rect l="l" t="t" r="r" b="b"/>
            <a:pathLst>
              <a:path w="5339194" h="6383819">
                <a:moveTo>
                  <a:pt x="0" y="0"/>
                </a:moveTo>
                <a:lnTo>
                  <a:pt x="5339194" y="0"/>
                </a:lnTo>
                <a:lnTo>
                  <a:pt x="5339194" y="6383820"/>
                </a:lnTo>
                <a:lnTo>
                  <a:pt x="0" y="638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87716" y="6065725"/>
            <a:ext cx="9515165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blog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41955" y="3752421"/>
            <a:ext cx="10540038" cy="21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技术博客</a:t>
            </a:r>
            <a:endParaRPr 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 rot="0">
            <a:off x="-314884" y="-372585"/>
            <a:ext cx="19031307" cy="3831707"/>
            <a:chOff x="0" y="0"/>
            <a:chExt cx="5012361" cy="10091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07068"/>
            <a:ext cx="1015517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Final document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1826260"/>
            <a:ext cx="682371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最终文档（截取</a:t>
            </a:r>
            <a:r>
              <a:rPr lang="zh-CN" alt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部分）</a:t>
            </a:r>
            <a:endParaRPr lang="zh-CN" alt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3458845"/>
            <a:ext cx="4942205" cy="68865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722880"/>
            <a:ext cx="5616575" cy="76225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866900"/>
            <a:ext cx="6009005" cy="85121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708660"/>
            <a:ext cx="6911340" cy="9578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07068"/>
            <a:ext cx="6648026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B4453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The blog</a:t>
            </a:r>
            <a:endParaRPr lang="en-US" sz="7200" b="1" i="1" u="none" spc="-359">
              <a:solidFill>
                <a:srgbClr val="B4453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825617"/>
            <a:ext cx="49901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技术</a:t>
            </a:r>
            <a:r>
              <a:rPr lang="zh-CN" altLang="en-US" sz="4800" spc="240">
                <a:solidFill>
                  <a:srgbClr val="B44536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博客</a:t>
            </a:r>
            <a:endParaRPr lang="zh-CN" altLang="en-US" sz="4800" spc="240">
              <a:solidFill>
                <a:srgbClr val="B44536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11" name="Group 7"/>
          <p:cNvGrpSpPr/>
          <p:nvPr/>
        </p:nvGrpSpPr>
        <p:grpSpPr>
          <a:xfrm rot="0">
            <a:off x="-152400" y="3394075"/>
            <a:ext cx="19031585" cy="6970395"/>
            <a:chOff x="0" y="0"/>
            <a:chExt cx="5012361" cy="1009174"/>
          </a:xfrm>
        </p:grpSpPr>
        <p:sp>
          <p:nvSpPr>
            <p:cNvPr id="12" name="Freeform 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3" name="TextBox 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pic>
        <p:nvPicPr>
          <p:cNvPr id="10" name="图片 9" descr="6d4c4da3fa656faad7ea828fd7b3b5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3630295"/>
            <a:ext cx="12243435" cy="65112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71900"/>
            <a:ext cx="12642850" cy="6121400"/>
          </a:xfrm>
          <a:prstGeom prst="rect">
            <a:avLst/>
          </a:prstGeom>
        </p:spPr>
      </p:pic>
      <p:pic>
        <p:nvPicPr>
          <p:cNvPr id="17" name="图片 16" descr="310a96edd388cbb6c8bde7217eb53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71570"/>
            <a:ext cx="11885930" cy="632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3352800"/>
            <a:ext cx="3016250" cy="6959600"/>
          </a:xfrm>
          <a:prstGeom prst="rect">
            <a:avLst/>
          </a:prstGeom>
        </p:spPr>
      </p:pic>
      <p:sp>
        <p:nvSpPr>
          <p:cNvPr id="21" name="TextBox 18"/>
          <p:cNvSpPr txBox="1"/>
          <p:nvPr/>
        </p:nvSpPr>
        <p:spPr>
          <a:xfrm>
            <a:off x="14249143" y="5143211"/>
            <a:ext cx="1931763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博客</a:t>
            </a:r>
            <a:r>
              <a:rPr lang="zh-CN" altLang="en-US" sz="32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链接</a:t>
            </a:r>
            <a:endParaRPr lang="zh-CN" altLang="en-US" sz="32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090664" y="6208277"/>
            <a:ext cx="2778312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https://github.com/wjl-yyds/BIT2025-</a:t>
            </a:r>
            <a:endParaRPr lang="en-US" sz="180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4185" r="4848" b="9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333786" y="2173980"/>
            <a:ext cx="5620427" cy="599589"/>
            <a:chOff x="0" y="0"/>
            <a:chExt cx="380951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9514" cy="406400"/>
            </a:xfrm>
            <a:custGeom>
              <a:avLst/>
              <a:gdLst/>
              <a:ahLst/>
              <a:cxnLst/>
              <a:rect l="l" t="t" r="r" b="b"/>
              <a:pathLst>
                <a:path w="3809514" h="406400">
                  <a:moveTo>
                    <a:pt x="3606314" y="0"/>
                  </a:moveTo>
                  <a:cubicBezTo>
                    <a:pt x="3718538" y="0"/>
                    <a:pt x="3809514" y="90976"/>
                    <a:pt x="3809514" y="203200"/>
                  </a:cubicBezTo>
                  <a:cubicBezTo>
                    <a:pt x="3809514" y="315424"/>
                    <a:pt x="3718538" y="406400"/>
                    <a:pt x="36063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809514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63281" y="6967550"/>
            <a:ext cx="10761438" cy="68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035" b="1" i="1" spc="625">
                <a:solidFill>
                  <a:srgbClr val="F6F6F6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THANKS FOR WATCHING</a:t>
            </a:r>
            <a:endParaRPr lang="en-US" sz="4035" b="1" i="1" spc="625">
              <a:solidFill>
                <a:srgbClr val="F6F6F6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21614" y="2238050"/>
            <a:ext cx="5244772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128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组别 / 第九组    汇报人 / 何珊</a:t>
            </a:r>
            <a:endParaRPr lang="en-US" sz="2100" spc="128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78476" y="3460082"/>
            <a:ext cx="13131049" cy="318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85"/>
              </a:lnSpc>
            </a:pPr>
            <a:r>
              <a:rPr lang="en-US" sz="19760" spc="1205">
                <a:solidFill>
                  <a:srgbClr val="F6F6F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谢谢观看</a:t>
            </a:r>
            <a:endParaRPr lang="en-US" sz="19760" spc="1205">
              <a:solidFill>
                <a:srgbClr val="F6F6F6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9458" y="1769659"/>
            <a:ext cx="4024072" cy="6747682"/>
          </a:xfrm>
          <a:custGeom>
            <a:avLst/>
            <a:gdLst/>
            <a:ahLst/>
            <a:cxnLst/>
            <a:rect l="l" t="t" r="r" b="b"/>
            <a:pathLst>
              <a:path w="4024072" h="6747682">
                <a:moveTo>
                  <a:pt x="0" y="0"/>
                </a:moveTo>
                <a:lnTo>
                  <a:pt x="4024072" y="0"/>
                </a:lnTo>
                <a:lnTo>
                  <a:pt x="4024072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34609" y="1769659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29" y="0"/>
                </a:lnTo>
                <a:lnTo>
                  <a:pt x="5287729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00178" y="5951872"/>
            <a:ext cx="8678559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Division of labor</a:t>
            </a:r>
            <a:endParaRPr lang="en-US" sz="6400" b="1" i="1" spc="-351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00178" y="3645232"/>
            <a:ext cx="8678559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5"/>
              </a:lnSpc>
              <a:spcBef>
                <a:spcPct val="0"/>
              </a:spcBef>
            </a:pPr>
            <a:r>
              <a:rPr lang="zh-CN" altLang="en-US" sz="12805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人员分工</a:t>
            </a:r>
            <a:endParaRPr lang="zh-CN" altLang="en-US" sz="12805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93162" y="4076558"/>
            <a:ext cx="3392595" cy="4890074"/>
            <a:chOff x="0" y="0"/>
            <a:chExt cx="893523" cy="1287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372283" y="4076558"/>
            <a:ext cx="3392595" cy="4890074"/>
            <a:chOff x="0" y="0"/>
            <a:chExt cx="893523" cy="12879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532013" y="4076558"/>
            <a:ext cx="3392595" cy="4890074"/>
            <a:chOff x="0" y="0"/>
            <a:chExt cx="893523" cy="12879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211134" y="4076558"/>
            <a:ext cx="3392595" cy="4890074"/>
            <a:chOff x="0" y="0"/>
            <a:chExt cx="893523" cy="12879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3523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93523" cy="1354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495951" y="4758430"/>
            <a:ext cx="1787016" cy="1763165"/>
          </a:xfrm>
          <a:custGeom>
            <a:avLst/>
            <a:gdLst/>
            <a:ahLst/>
            <a:cxnLst/>
            <a:rect l="l" t="t" r="r" b="b"/>
            <a:pathLst>
              <a:path w="1787016" h="1763165">
                <a:moveTo>
                  <a:pt x="0" y="0"/>
                </a:moveTo>
                <a:lnTo>
                  <a:pt x="1787016" y="0"/>
                </a:lnTo>
                <a:lnTo>
                  <a:pt x="1787016" y="1763165"/>
                </a:lnTo>
                <a:lnTo>
                  <a:pt x="0" y="17631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69352" y="4750177"/>
            <a:ext cx="1917917" cy="1685911"/>
          </a:xfrm>
          <a:custGeom>
            <a:avLst/>
            <a:gdLst/>
            <a:ahLst/>
            <a:cxnLst/>
            <a:rect l="l" t="t" r="r" b="b"/>
            <a:pathLst>
              <a:path w="1917917" h="1685911">
                <a:moveTo>
                  <a:pt x="0" y="0"/>
                </a:moveTo>
                <a:lnTo>
                  <a:pt x="1917917" y="0"/>
                </a:lnTo>
                <a:lnTo>
                  <a:pt x="1917917" y="1685911"/>
                </a:lnTo>
                <a:lnTo>
                  <a:pt x="0" y="1685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983518" y="4649939"/>
            <a:ext cx="1892091" cy="1886386"/>
          </a:xfrm>
          <a:custGeom>
            <a:avLst/>
            <a:gdLst/>
            <a:ahLst/>
            <a:cxnLst/>
            <a:rect l="l" t="t" r="r" b="b"/>
            <a:pathLst>
              <a:path w="1892091" h="1886386">
                <a:moveTo>
                  <a:pt x="0" y="0"/>
                </a:moveTo>
                <a:lnTo>
                  <a:pt x="1892091" y="0"/>
                </a:lnTo>
                <a:lnTo>
                  <a:pt x="1892091" y="1886387"/>
                </a:lnTo>
                <a:lnTo>
                  <a:pt x="0" y="1886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987650" y="5025423"/>
            <a:ext cx="2197123" cy="1410665"/>
          </a:xfrm>
          <a:custGeom>
            <a:avLst/>
            <a:gdLst/>
            <a:ahLst/>
            <a:cxnLst/>
            <a:rect l="l" t="t" r="r" b="b"/>
            <a:pathLst>
              <a:path w="2197123" h="1410665">
                <a:moveTo>
                  <a:pt x="0" y="0"/>
                </a:moveTo>
                <a:lnTo>
                  <a:pt x="2197122" y="0"/>
                </a:lnTo>
                <a:lnTo>
                  <a:pt x="2197122" y="1410665"/>
                </a:lnTo>
                <a:lnTo>
                  <a:pt x="0" y="1410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67437" y="7081965"/>
            <a:ext cx="2644044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结构化分析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51025" y="7701280"/>
            <a:ext cx="3091180" cy="760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000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张浩</a:t>
            </a:r>
            <a:endParaRPr lang="zh-CN" altLang="en-US" sz="4000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296813" y="7701560"/>
            <a:ext cx="18820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235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陈泽</a:t>
            </a:r>
            <a:endParaRPr lang="zh-CN" altLang="en-US" sz="4235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93565" y="7701560"/>
            <a:ext cx="18820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235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吴珈乐</a:t>
            </a:r>
            <a:endParaRPr lang="zh-CN" altLang="en-US" sz="4235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45189" y="7701560"/>
            <a:ext cx="18820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235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李一鸣</a:t>
            </a:r>
            <a:endParaRPr lang="zh-CN" altLang="en-US" sz="4235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20740" y="7082155"/>
            <a:ext cx="268922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面向对象分析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68783" y="7081965"/>
            <a:ext cx="2634856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进阶需求展示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429615" y="7082155"/>
            <a:ext cx="301307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文档与博客管理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33145" y="1340326"/>
            <a:ext cx="5952492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Staffing</a:t>
            </a:r>
            <a:endParaRPr 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3145" y="2218531"/>
            <a:ext cx="390932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spc="24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人员安排</a:t>
            </a:r>
            <a:endParaRPr lang="en-US" sz="4800" spc="24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28" name="Group 2"/>
          <p:cNvGrpSpPr/>
          <p:nvPr/>
        </p:nvGrpSpPr>
        <p:grpSpPr>
          <a:xfrm rot="0">
            <a:off x="4424045" y="1002030"/>
            <a:ext cx="11080750" cy="2475230"/>
            <a:chOff x="0" y="0"/>
            <a:chExt cx="893523" cy="1287921"/>
          </a:xfrm>
        </p:grpSpPr>
        <p:sp>
          <p:nvSpPr>
            <p:cNvPr id="29" name="Freeform 3"/>
            <p:cNvSpPr/>
            <p:nvPr/>
          </p:nvSpPr>
          <p:spPr>
            <a:xfrm>
              <a:off x="462737" y="0"/>
              <a:ext cx="430786" cy="1287921"/>
            </a:xfrm>
            <a:custGeom>
              <a:avLst/>
              <a:gdLst/>
              <a:ahLst/>
              <a:cxnLst/>
              <a:rect l="l" t="t" r="r" b="b"/>
              <a:pathLst>
                <a:path w="893523" h="1287921">
                  <a:moveTo>
                    <a:pt x="116382" y="0"/>
                  </a:moveTo>
                  <a:lnTo>
                    <a:pt x="777141" y="0"/>
                  </a:lnTo>
                  <a:cubicBezTo>
                    <a:pt x="808007" y="0"/>
                    <a:pt x="837609" y="12262"/>
                    <a:pt x="859435" y="34088"/>
                  </a:cubicBezTo>
                  <a:cubicBezTo>
                    <a:pt x="881261" y="55913"/>
                    <a:pt x="893523" y="85516"/>
                    <a:pt x="893523" y="116382"/>
                  </a:cubicBezTo>
                  <a:lnTo>
                    <a:pt x="893523" y="1171538"/>
                  </a:lnTo>
                  <a:cubicBezTo>
                    <a:pt x="893523" y="1202405"/>
                    <a:pt x="881261" y="1232007"/>
                    <a:pt x="859435" y="1253833"/>
                  </a:cubicBezTo>
                  <a:cubicBezTo>
                    <a:pt x="837609" y="1275659"/>
                    <a:pt x="808007" y="1287921"/>
                    <a:pt x="777141" y="1287921"/>
                  </a:cubicBezTo>
                  <a:lnTo>
                    <a:pt x="116382" y="1287921"/>
                  </a:lnTo>
                  <a:cubicBezTo>
                    <a:pt x="52106" y="1287921"/>
                    <a:pt x="0" y="1235815"/>
                    <a:pt x="0" y="1171538"/>
                  </a:cubicBezTo>
                  <a:lnTo>
                    <a:pt x="0" y="116382"/>
                  </a:lnTo>
                  <a:cubicBezTo>
                    <a:pt x="0" y="85516"/>
                    <a:pt x="12262" y="55913"/>
                    <a:pt x="34088" y="34088"/>
                  </a:cubicBezTo>
                  <a:cubicBezTo>
                    <a:pt x="55913" y="12262"/>
                    <a:pt x="85516" y="0"/>
                    <a:pt x="116382" y="0"/>
                  </a:cubicBez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30" name="TextBox 4"/>
            <p:cNvSpPr txBox="1"/>
            <p:nvPr/>
          </p:nvSpPr>
          <p:spPr>
            <a:xfrm>
              <a:off x="0" y="203199"/>
              <a:ext cx="893523" cy="86500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31" name="TextBox 19"/>
          <p:cNvSpPr txBox="1"/>
          <p:nvPr/>
        </p:nvSpPr>
        <p:spPr>
          <a:xfrm>
            <a:off x="11316970" y="2294255"/>
            <a:ext cx="3091180" cy="760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zh-CN" altLang="en-US" sz="4000" spc="211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何珊</a:t>
            </a:r>
            <a:endParaRPr lang="zh-CN" altLang="en-US" sz="4000" spc="211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32" name="TextBox 18"/>
          <p:cNvSpPr txBox="1"/>
          <p:nvPr/>
        </p:nvSpPr>
        <p:spPr>
          <a:xfrm>
            <a:off x="11317605" y="1586865"/>
            <a:ext cx="319532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altLang="zh-CN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PPT</a:t>
            </a:r>
            <a:r>
              <a:rPr lang="zh-CN" altLang="en-US" sz="3200" spc="160">
                <a:solidFill>
                  <a:srgbClr val="FFFFFF"/>
                </a:solidFill>
                <a:latin typeface="字由点字典黑 55J" panose="00020600040101010101" charset="-122"/>
                <a:ea typeface="字由点字典黑 55J" panose="00020600040101010101" charset="-122"/>
                <a:cs typeface="字由点字典黑 55J" panose="00020600040101010101" charset="-122"/>
                <a:sym typeface="字由点字典黑 55J" panose="00020600040101010101" charset="-122"/>
              </a:rPr>
              <a:t>制作与汇报</a:t>
            </a:r>
            <a:endParaRPr lang="zh-CN" altLang="en-US" sz="3200" spc="160">
              <a:solidFill>
                <a:srgbClr val="FFFFFF"/>
              </a:solidFill>
              <a:latin typeface="字由点字典黑 55J" panose="00020600040101010101" charset="-122"/>
              <a:ea typeface="字由点字典黑 55J" panose="00020600040101010101" charset="-122"/>
              <a:cs typeface="字由点字典黑 55J" panose="00020600040101010101" charset="-122"/>
              <a:sym typeface="字由点字典黑 55J" panose="00020600040101010101" charset="-122"/>
            </a:endParaRPr>
          </a:p>
        </p:txBody>
      </p:sp>
      <p:pic>
        <p:nvPicPr>
          <p:cNvPr id="33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3267" y="1250286"/>
            <a:ext cx="2049211" cy="2049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3791" y="1769659"/>
            <a:ext cx="5287729" cy="6747682"/>
          </a:xfrm>
          <a:custGeom>
            <a:avLst/>
            <a:gdLst/>
            <a:ahLst/>
            <a:cxnLst/>
            <a:rect l="l" t="t" r="r" b="b"/>
            <a:pathLst>
              <a:path w="5287729" h="6747682">
                <a:moveTo>
                  <a:pt x="0" y="0"/>
                </a:moveTo>
                <a:lnTo>
                  <a:pt x="5287730" y="0"/>
                </a:lnTo>
                <a:lnTo>
                  <a:pt x="5287730" y="6747682"/>
                </a:lnTo>
                <a:lnTo>
                  <a:pt x="0" y="67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4756" y="2067065"/>
            <a:ext cx="5649453" cy="6152870"/>
          </a:xfrm>
          <a:custGeom>
            <a:avLst/>
            <a:gdLst/>
            <a:ahLst/>
            <a:cxnLst/>
            <a:rect l="l" t="t" r="r" b="b"/>
            <a:pathLst>
              <a:path w="5649453" h="6152870">
                <a:moveTo>
                  <a:pt x="0" y="0"/>
                </a:moveTo>
                <a:lnTo>
                  <a:pt x="5649453" y="0"/>
                </a:lnTo>
                <a:lnTo>
                  <a:pt x="5649453" y="6152870"/>
                </a:lnTo>
                <a:lnTo>
                  <a:pt x="0" y="615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4094" y="5922201"/>
            <a:ext cx="9719812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b="1" i="1" spc="-351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Structured analysis</a:t>
            </a:r>
            <a:endParaRPr lang="en-US" sz="6400" b="1" i="1" spc="-352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38032" y="3627947"/>
            <a:ext cx="10811935" cy="22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0"/>
              </a:lnSpc>
              <a:spcBef>
                <a:spcPct val="0"/>
              </a:spcBef>
            </a:pPr>
            <a:r>
              <a:rPr lang="en-US" sz="1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结构化分析</a:t>
            </a:r>
            <a:endParaRPr lang="en-US" sz="1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 rot="0">
            <a:off x="7364212" y="2781211"/>
            <a:ext cx="2554314" cy="2205145"/>
            <a:chOff x="0" y="-82441"/>
            <a:chExt cx="497136" cy="429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1413715" y="2781211"/>
            <a:ext cx="2554314" cy="2205145"/>
            <a:chOff x="0" y="-82441"/>
            <a:chExt cx="497136" cy="429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诈骗分子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289265" y="5905715"/>
            <a:ext cx="2555583" cy="2205145"/>
            <a:chOff x="0" y="-87384"/>
            <a:chExt cx="497383" cy="429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47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诈骗事件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5339918" y="5910160"/>
            <a:ext cx="2554314" cy="2205145"/>
            <a:chOff x="0" y="-86519"/>
            <a:chExt cx="497136" cy="4291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6519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系统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372912" y="5905715"/>
            <a:ext cx="2570823" cy="2205145"/>
            <a:chOff x="-3213" y="-87384"/>
            <a:chExt cx="500349" cy="4291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3213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诈骗案例库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3438523" y="5905710"/>
            <a:ext cx="2554951" cy="2205145"/>
            <a:chOff x="-124" y="-87385"/>
            <a:chExt cx="497260" cy="429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124" y="-87385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反诈宣传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14700" y="2781300"/>
            <a:ext cx="2553970" cy="2204720"/>
            <a:chOff x="5220" y="4380"/>
            <a:chExt cx="4022" cy="3472"/>
          </a:xfrm>
        </p:grpSpPr>
        <p:sp>
          <p:nvSpPr>
            <p:cNvPr id="7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380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3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3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76" name="Group 37"/>
          <p:cNvGrpSpPr/>
          <p:nvPr/>
        </p:nvGrpSpPr>
        <p:grpSpPr>
          <a:xfrm rot="0">
            <a:off x="-609600" y="-207645"/>
            <a:ext cx="19031585" cy="1891665"/>
            <a:chOff x="0" y="0"/>
            <a:chExt cx="5012361" cy="1009174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8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9" name="TextBox 2"/>
          <p:cNvSpPr txBox="1"/>
          <p:nvPr/>
        </p:nvSpPr>
        <p:spPr>
          <a:xfrm>
            <a:off x="1149985" y="445728"/>
            <a:ext cx="1522418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spc="-359">
                <a:solidFill>
                  <a:schemeClr val="bg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ER图</a:t>
            </a:r>
            <a:endParaRPr lang="en-US" sz="7200" b="1" i="1" spc="-359">
              <a:solidFill>
                <a:schemeClr val="bg1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sp>
        <p:nvSpPr>
          <p:cNvPr id="73" name="TextBox 3"/>
          <p:cNvSpPr txBox="1"/>
          <p:nvPr/>
        </p:nvSpPr>
        <p:spPr>
          <a:xfrm>
            <a:off x="5938477" y="571776"/>
            <a:ext cx="17864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确认实体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37"/>
          <p:cNvGrpSpPr/>
          <p:nvPr/>
        </p:nvGrpSpPr>
        <p:grpSpPr>
          <a:xfrm rot="0">
            <a:off x="-609600" y="-207645"/>
            <a:ext cx="19031585" cy="1891665"/>
            <a:chOff x="0" y="0"/>
            <a:chExt cx="5012361" cy="1009174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8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149985" y="445728"/>
            <a:ext cx="1522418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spc="-359">
                <a:solidFill>
                  <a:schemeClr val="bg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ER图</a:t>
            </a:r>
            <a:endParaRPr lang="en-US" sz="7200" b="1" i="1" spc="-359">
              <a:solidFill>
                <a:schemeClr val="bg1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2649200" y="2868930"/>
            <a:ext cx="1628775" cy="1092200"/>
            <a:chOff x="0" y="-82441"/>
            <a:chExt cx="497136" cy="429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7294880" y="2992755"/>
            <a:ext cx="1782444" cy="931545"/>
            <a:chOff x="0" y="-99409"/>
            <a:chExt cx="497313" cy="429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7" y="-99409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诈骗分子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7315200" y="5067300"/>
            <a:ext cx="1762125" cy="1151890"/>
            <a:chOff x="0" y="-87384"/>
            <a:chExt cx="497383" cy="429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47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诈骗事件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2420600" y="5010782"/>
            <a:ext cx="2146935" cy="1117599"/>
            <a:chOff x="0" y="-98551"/>
            <a:chExt cx="497136" cy="3849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8551"/>
              <a:ext cx="497136" cy="384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智慧反电诈系统</a:t>
              </a:r>
              <a:endParaRPr 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906000" y="6610985"/>
            <a:ext cx="1968500" cy="1172210"/>
            <a:chOff x="-3213" y="-87384"/>
            <a:chExt cx="500349" cy="4291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3213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诈骗案例库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7576820" y="7906385"/>
            <a:ext cx="1500505" cy="993140"/>
            <a:chOff x="-124" y="-87385"/>
            <a:chExt cx="497260" cy="429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124" y="-87385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反诈宣传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24200" y="5104560"/>
            <a:ext cx="1401793" cy="1077270"/>
            <a:chOff x="5220" y="4191"/>
            <a:chExt cx="4023" cy="3473"/>
          </a:xfrm>
        </p:grpSpPr>
        <p:sp>
          <p:nvSpPr>
            <p:cNvPr id="7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191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6" name="TextBox 3"/>
          <p:cNvSpPr txBox="1"/>
          <p:nvPr/>
        </p:nvSpPr>
        <p:spPr>
          <a:xfrm>
            <a:off x="7868877" y="557806"/>
            <a:ext cx="17864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-----&gt;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7011" y="3105533"/>
            <a:ext cx="1944214" cy="1466075"/>
            <a:chOff x="4676" y="3735"/>
            <a:chExt cx="5146" cy="4132"/>
          </a:xfrm>
        </p:grpSpPr>
        <p:sp>
          <p:nvSpPr>
            <p:cNvPr id="2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67011" y="4353308"/>
            <a:ext cx="1944214" cy="1466075"/>
            <a:chOff x="4676" y="3735"/>
            <a:chExt cx="5146" cy="4132"/>
          </a:xfrm>
        </p:grpSpPr>
        <p:sp>
          <p:nvSpPr>
            <p:cNvPr id="3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60661" y="5620133"/>
            <a:ext cx="1944214" cy="1466075"/>
            <a:chOff x="4676" y="3735"/>
            <a:chExt cx="5146" cy="4132"/>
          </a:xfrm>
        </p:grpSpPr>
        <p:sp>
          <p:nvSpPr>
            <p:cNvPr id="3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54311" y="6915533"/>
            <a:ext cx="1944214" cy="1466075"/>
            <a:chOff x="4676" y="3735"/>
            <a:chExt cx="5146" cy="4132"/>
          </a:xfrm>
        </p:grpSpPr>
        <p:sp>
          <p:nvSpPr>
            <p:cNvPr id="3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风险等级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44346" y="1486283"/>
            <a:ext cx="1944214" cy="1466075"/>
            <a:chOff x="4676" y="3735"/>
            <a:chExt cx="5146" cy="4132"/>
          </a:xfrm>
        </p:grpSpPr>
        <p:sp>
          <p:nvSpPr>
            <p:cNvPr id="4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28086" y="1486283"/>
            <a:ext cx="1944214" cy="1466075"/>
            <a:chOff x="4676" y="3735"/>
            <a:chExt cx="5146" cy="4132"/>
          </a:xfrm>
        </p:grpSpPr>
        <p:sp>
          <p:nvSpPr>
            <p:cNvPr id="44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5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68011" y="1485648"/>
            <a:ext cx="1944214" cy="1466075"/>
            <a:chOff x="4676" y="3735"/>
            <a:chExt cx="5146" cy="4132"/>
          </a:xfrm>
        </p:grpSpPr>
        <p:sp>
          <p:nvSpPr>
            <p:cNvPr id="47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8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929061" y="3882773"/>
            <a:ext cx="1944214" cy="1466075"/>
            <a:chOff x="4676" y="3735"/>
            <a:chExt cx="5146" cy="4132"/>
          </a:xfrm>
        </p:grpSpPr>
        <p:sp>
          <p:nvSpPr>
            <p:cNvPr id="50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1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922711" y="1409448"/>
            <a:ext cx="1944214" cy="1466075"/>
            <a:chOff x="4676" y="3735"/>
            <a:chExt cx="5146" cy="4132"/>
          </a:xfrm>
        </p:grpSpPr>
        <p:sp>
          <p:nvSpPr>
            <p:cNvPr id="53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4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4935411" y="2681988"/>
            <a:ext cx="1944214" cy="1466075"/>
            <a:chOff x="4676" y="3735"/>
            <a:chExt cx="5146" cy="4132"/>
          </a:xfrm>
        </p:grpSpPr>
        <p:sp>
          <p:nvSpPr>
            <p:cNvPr id="56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7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警员编号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248611" y="8800848"/>
            <a:ext cx="1944214" cy="1466075"/>
            <a:chOff x="4676" y="3735"/>
            <a:chExt cx="5146" cy="4132"/>
          </a:xfrm>
        </p:grpSpPr>
        <p:sp>
          <p:nvSpPr>
            <p:cNvPr id="5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内容类型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58411" y="8820533"/>
            <a:ext cx="1944214" cy="1466075"/>
            <a:chOff x="4676" y="3735"/>
            <a:chExt cx="5146" cy="4132"/>
          </a:xfrm>
        </p:grpSpPr>
        <p:sp>
          <p:nvSpPr>
            <p:cNvPr id="6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发布时间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800811" y="4000248"/>
            <a:ext cx="1944214" cy="1466075"/>
            <a:chOff x="4676" y="3735"/>
            <a:chExt cx="5146" cy="4132"/>
          </a:xfrm>
        </p:grpSpPr>
        <p:sp>
          <p:nvSpPr>
            <p:cNvPr id="6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486611" y="3162048"/>
            <a:ext cx="1944214" cy="1466075"/>
            <a:chOff x="4676" y="3735"/>
            <a:chExt cx="5146" cy="4132"/>
          </a:xfrm>
        </p:grpSpPr>
        <p:sp>
          <p:nvSpPr>
            <p:cNvPr id="6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发生时间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991811" y="3619248"/>
            <a:ext cx="1944214" cy="1466075"/>
            <a:chOff x="4676" y="3735"/>
            <a:chExt cx="5146" cy="4132"/>
          </a:xfrm>
        </p:grpSpPr>
        <p:sp>
          <p:nvSpPr>
            <p:cNvPr id="7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7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涉及金额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73" name="TextBox 3"/>
          <p:cNvSpPr txBox="1"/>
          <p:nvPr/>
        </p:nvSpPr>
        <p:spPr>
          <a:xfrm>
            <a:off x="5938477" y="571776"/>
            <a:ext cx="17864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确认实体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74" name="TextBox 4"/>
          <p:cNvSpPr txBox="1"/>
          <p:nvPr/>
        </p:nvSpPr>
        <p:spPr>
          <a:xfrm>
            <a:off x="9448585" y="571776"/>
            <a:ext cx="17497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确认属性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cxnSp>
        <p:nvCxnSpPr>
          <p:cNvPr id="79" name="直接连接符 78"/>
          <p:cNvCxnSpPr>
            <a:stCxn id="27" idx="1"/>
          </p:cNvCxnSpPr>
          <p:nvPr/>
        </p:nvCxnSpPr>
        <p:spPr>
          <a:xfrm flipH="1" flipV="1">
            <a:off x="2819400" y="3924300"/>
            <a:ext cx="304800" cy="1718945"/>
          </a:xfrm>
          <a:prstGeom prst="line">
            <a:avLst/>
          </a:prstGeom>
          <a:ln>
            <a:solidFill>
              <a:srgbClr val="EFF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7" idx="1"/>
          </p:cNvCxnSpPr>
          <p:nvPr/>
        </p:nvCxnSpPr>
        <p:spPr>
          <a:xfrm flipH="1" flipV="1">
            <a:off x="2819400" y="5219700"/>
            <a:ext cx="304800" cy="423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2819400" y="5600700"/>
            <a:ext cx="304800" cy="83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2819400" y="5600700"/>
            <a:ext cx="30480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6172200" y="2781300"/>
            <a:ext cx="197929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8153400" y="2781300"/>
            <a:ext cx="1206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8165465" y="2781300"/>
            <a:ext cx="189293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6477000" y="4914900"/>
            <a:ext cx="1674495" cy="336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7010400" y="4305300"/>
            <a:ext cx="1141095" cy="9740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8137525" y="4838700"/>
            <a:ext cx="1463675" cy="412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11" idx="3"/>
          </p:cNvCxnSpPr>
          <p:nvPr/>
        </p:nvCxnSpPr>
        <p:spPr>
          <a:xfrm flipV="1">
            <a:off x="14277975" y="2324100"/>
            <a:ext cx="809625" cy="10909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4325600" y="3390900"/>
            <a:ext cx="762000" cy="152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4325600" y="3390900"/>
            <a:ext cx="762000" cy="1295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162800" y="8790940"/>
            <a:ext cx="1153795" cy="391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330565" y="8790940"/>
            <a:ext cx="1042035" cy="467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37"/>
          <p:cNvGrpSpPr/>
          <p:nvPr/>
        </p:nvGrpSpPr>
        <p:grpSpPr>
          <a:xfrm rot="0">
            <a:off x="-609600" y="-207645"/>
            <a:ext cx="19031585" cy="1891665"/>
            <a:chOff x="0" y="0"/>
            <a:chExt cx="5012361" cy="1009174"/>
          </a:xfrm>
        </p:grpSpPr>
        <p:sp>
          <p:nvSpPr>
            <p:cNvPr id="77" name="Freeform 38"/>
            <p:cNvSpPr/>
            <p:nvPr/>
          </p:nvSpPr>
          <p:spPr>
            <a:xfrm>
              <a:off x="0" y="0"/>
              <a:ext cx="5012361" cy="1009174"/>
            </a:xfrm>
            <a:custGeom>
              <a:avLst/>
              <a:gdLst/>
              <a:ahLst/>
              <a:cxnLst/>
              <a:rect l="l" t="t" r="r" b="b"/>
              <a:pathLst>
                <a:path w="5012361" h="1009174">
                  <a:moveTo>
                    <a:pt x="0" y="0"/>
                  </a:moveTo>
                  <a:lnTo>
                    <a:pt x="5012361" y="0"/>
                  </a:lnTo>
                  <a:lnTo>
                    <a:pt x="5012361" y="1009174"/>
                  </a:lnTo>
                  <a:lnTo>
                    <a:pt x="0" y="1009174"/>
                  </a:lnTo>
                  <a:close/>
                </a:path>
              </a:pathLst>
            </a:custGeom>
            <a:solidFill>
              <a:srgbClr val="B44536"/>
            </a:solidFill>
          </p:spPr>
        </p:sp>
        <p:sp>
          <p:nvSpPr>
            <p:cNvPr id="78" name="TextBox 39"/>
            <p:cNvSpPr txBox="1"/>
            <p:nvPr/>
          </p:nvSpPr>
          <p:spPr>
            <a:xfrm>
              <a:off x="0" y="-66675"/>
              <a:ext cx="5012361" cy="107584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880"/>
                </a:lnSpc>
              </a:p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149985" y="445728"/>
            <a:ext cx="15224187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spc="-359">
                <a:solidFill>
                  <a:schemeClr val="bg1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ER图</a:t>
            </a:r>
            <a:endParaRPr lang="en-US" sz="7200" b="1" i="1" spc="-359">
              <a:solidFill>
                <a:schemeClr val="bg1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2649200" y="2868930"/>
            <a:ext cx="1628775" cy="1092200"/>
            <a:chOff x="0" y="-82441"/>
            <a:chExt cx="497136" cy="429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7294880" y="2992755"/>
            <a:ext cx="1782444" cy="931545"/>
            <a:chOff x="0" y="-99409"/>
            <a:chExt cx="497313" cy="429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7" y="-99409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诈骗分子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7315200" y="5067300"/>
            <a:ext cx="1762125" cy="1151890"/>
            <a:chOff x="0" y="-87384"/>
            <a:chExt cx="497383" cy="429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47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诈骗事件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2420600" y="5010782"/>
            <a:ext cx="2146935" cy="1117599"/>
            <a:chOff x="0" y="-98551"/>
            <a:chExt cx="497136" cy="3849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8551"/>
              <a:ext cx="497136" cy="384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智慧反电诈系统</a:t>
              </a:r>
              <a:endParaRPr 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906000" y="6610985"/>
            <a:ext cx="1968500" cy="1172210"/>
            <a:chOff x="-3213" y="-87384"/>
            <a:chExt cx="500349" cy="4291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3213" y="-87384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诈骗案例库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7576820" y="7906385"/>
            <a:ext cx="1500505" cy="993140"/>
            <a:chOff x="-124" y="-87385"/>
            <a:chExt cx="497260" cy="429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124" y="-87385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反诈宣传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24200" y="5104560"/>
            <a:ext cx="1401793" cy="1077270"/>
            <a:chOff x="5220" y="4191"/>
            <a:chExt cx="4023" cy="3473"/>
          </a:xfrm>
        </p:grpSpPr>
        <p:sp>
          <p:nvSpPr>
            <p:cNvPr id="7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191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4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24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6" name="TextBox 3"/>
          <p:cNvSpPr txBox="1"/>
          <p:nvPr/>
        </p:nvSpPr>
        <p:spPr>
          <a:xfrm>
            <a:off x="7868877" y="557806"/>
            <a:ext cx="17864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-----&gt;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7011" y="3105533"/>
            <a:ext cx="1944214" cy="1466075"/>
            <a:chOff x="4676" y="3735"/>
            <a:chExt cx="5146" cy="4132"/>
          </a:xfrm>
        </p:grpSpPr>
        <p:sp>
          <p:nvSpPr>
            <p:cNvPr id="2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67011" y="4353308"/>
            <a:ext cx="1944214" cy="1466075"/>
            <a:chOff x="4676" y="3735"/>
            <a:chExt cx="5146" cy="4132"/>
          </a:xfrm>
        </p:grpSpPr>
        <p:sp>
          <p:nvSpPr>
            <p:cNvPr id="3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60661" y="5620133"/>
            <a:ext cx="1944214" cy="1466075"/>
            <a:chOff x="4676" y="3735"/>
            <a:chExt cx="5146" cy="4132"/>
          </a:xfrm>
        </p:grpSpPr>
        <p:sp>
          <p:nvSpPr>
            <p:cNvPr id="3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54311" y="6915533"/>
            <a:ext cx="1944214" cy="1466075"/>
            <a:chOff x="4676" y="3735"/>
            <a:chExt cx="5146" cy="4132"/>
          </a:xfrm>
        </p:grpSpPr>
        <p:sp>
          <p:nvSpPr>
            <p:cNvPr id="3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3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风险等级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44346" y="1486283"/>
            <a:ext cx="1944214" cy="1466075"/>
            <a:chOff x="4676" y="3735"/>
            <a:chExt cx="5146" cy="4132"/>
          </a:xfrm>
        </p:grpSpPr>
        <p:sp>
          <p:nvSpPr>
            <p:cNvPr id="4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身份证号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28086" y="1486283"/>
            <a:ext cx="1944214" cy="1466075"/>
            <a:chOff x="4676" y="3735"/>
            <a:chExt cx="5146" cy="4132"/>
          </a:xfrm>
        </p:grpSpPr>
        <p:sp>
          <p:nvSpPr>
            <p:cNvPr id="44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5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手机号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68011" y="1485648"/>
            <a:ext cx="1944214" cy="1466075"/>
            <a:chOff x="4676" y="3735"/>
            <a:chExt cx="5146" cy="4132"/>
          </a:xfrm>
        </p:grpSpPr>
        <p:sp>
          <p:nvSpPr>
            <p:cNvPr id="47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48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929061" y="3882773"/>
            <a:ext cx="1944214" cy="1466075"/>
            <a:chOff x="4676" y="3735"/>
            <a:chExt cx="5146" cy="4132"/>
          </a:xfrm>
        </p:grpSpPr>
        <p:sp>
          <p:nvSpPr>
            <p:cNvPr id="50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1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地区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922711" y="1409448"/>
            <a:ext cx="1944214" cy="1466075"/>
            <a:chOff x="4676" y="3735"/>
            <a:chExt cx="5146" cy="4132"/>
          </a:xfrm>
        </p:grpSpPr>
        <p:sp>
          <p:nvSpPr>
            <p:cNvPr id="53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4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账号密码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4935411" y="2681988"/>
            <a:ext cx="1944214" cy="1466075"/>
            <a:chOff x="4676" y="3735"/>
            <a:chExt cx="5146" cy="4132"/>
          </a:xfrm>
        </p:grpSpPr>
        <p:sp>
          <p:nvSpPr>
            <p:cNvPr id="56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57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警员编号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248611" y="8800848"/>
            <a:ext cx="1944214" cy="1466075"/>
            <a:chOff x="4676" y="3735"/>
            <a:chExt cx="5146" cy="4132"/>
          </a:xfrm>
        </p:grpSpPr>
        <p:sp>
          <p:nvSpPr>
            <p:cNvPr id="59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0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内容类型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58411" y="8820533"/>
            <a:ext cx="1944214" cy="1466075"/>
            <a:chOff x="4676" y="3735"/>
            <a:chExt cx="5146" cy="4132"/>
          </a:xfrm>
        </p:grpSpPr>
        <p:sp>
          <p:nvSpPr>
            <p:cNvPr id="62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3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发布时间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800811" y="4000248"/>
            <a:ext cx="1944214" cy="1466075"/>
            <a:chOff x="4676" y="3735"/>
            <a:chExt cx="5146" cy="4132"/>
          </a:xfrm>
        </p:grpSpPr>
        <p:sp>
          <p:nvSpPr>
            <p:cNvPr id="65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6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诈骗类型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486611" y="3162048"/>
            <a:ext cx="1944214" cy="1466075"/>
            <a:chOff x="4676" y="3735"/>
            <a:chExt cx="5146" cy="4132"/>
          </a:xfrm>
        </p:grpSpPr>
        <p:sp>
          <p:nvSpPr>
            <p:cNvPr id="68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69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发生时间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991811" y="3619248"/>
            <a:ext cx="1944214" cy="1466075"/>
            <a:chOff x="4676" y="3735"/>
            <a:chExt cx="5146" cy="4132"/>
          </a:xfrm>
        </p:grpSpPr>
        <p:sp>
          <p:nvSpPr>
            <p:cNvPr id="71" name="Freeform 7"/>
            <p:cNvSpPr/>
            <p:nvPr/>
          </p:nvSpPr>
          <p:spPr>
            <a:xfrm>
              <a:off x="5220" y="4980"/>
              <a:ext cx="4023" cy="2317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72" name="TextBox 11"/>
            <p:cNvSpPr txBox="1"/>
            <p:nvPr/>
          </p:nvSpPr>
          <p:spPr>
            <a:xfrm>
              <a:off x="4676" y="3735"/>
              <a:ext cx="5146" cy="4132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涉及金额</a:t>
              </a:r>
              <a:endParaRPr lang="zh-CN" altLang="en-US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sp>
        <p:nvSpPr>
          <p:cNvPr id="73" name="TextBox 3"/>
          <p:cNvSpPr txBox="1"/>
          <p:nvPr/>
        </p:nvSpPr>
        <p:spPr>
          <a:xfrm>
            <a:off x="5938477" y="571776"/>
            <a:ext cx="17864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确认实体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74" name="TextBox 4"/>
          <p:cNvSpPr txBox="1"/>
          <p:nvPr/>
        </p:nvSpPr>
        <p:spPr>
          <a:xfrm>
            <a:off x="9448585" y="571776"/>
            <a:ext cx="17497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确认属性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75" name="TextBox 5"/>
          <p:cNvSpPr txBox="1"/>
          <p:nvPr/>
        </p:nvSpPr>
        <p:spPr>
          <a:xfrm>
            <a:off x="12745954" y="571776"/>
            <a:ext cx="169475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确认关系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cxnSp>
        <p:nvCxnSpPr>
          <p:cNvPr id="79" name="直接连接符 78"/>
          <p:cNvCxnSpPr>
            <a:stCxn id="27" idx="1"/>
          </p:cNvCxnSpPr>
          <p:nvPr/>
        </p:nvCxnSpPr>
        <p:spPr>
          <a:xfrm flipH="1" flipV="1">
            <a:off x="2819400" y="3924300"/>
            <a:ext cx="304800" cy="1718945"/>
          </a:xfrm>
          <a:prstGeom prst="line">
            <a:avLst/>
          </a:prstGeom>
          <a:ln>
            <a:solidFill>
              <a:srgbClr val="EFF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7" idx="1"/>
          </p:cNvCxnSpPr>
          <p:nvPr/>
        </p:nvCxnSpPr>
        <p:spPr>
          <a:xfrm flipH="1" flipV="1">
            <a:off x="2819400" y="5219700"/>
            <a:ext cx="304800" cy="423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2819400" y="5600700"/>
            <a:ext cx="304800" cy="83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2819400" y="5600700"/>
            <a:ext cx="30480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6172200" y="2781300"/>
            <a:ext cx="197929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8153400" y="2781300"/>
            <a:ext cx="1206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8165465" y="2781300"/>
            <a:ext cx="1892935" cy="418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6477000" y="4914900"/>
            <a:ext cx="1674495" cy="336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7010400" y="4305300"/>
            <a:ext cx="1141095" cy="9740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8137525" y="4838700"/>
            <a:ext cx="1463675" cy="412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11" idx="3"/>
          </p:cNvCxnSpPr>
          <p:nvPr/>
        </p:nvCxnSpPr>
        <p:spPr>
          <a:xfrm flipV="1">
            <a:off x="14277975" y="2324100"/>
            <a:ext cx="809625" cy="10909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4325600" y="3390900"/>
            <a:ext cx="762000" cy="152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4325600" y="3390900"/>
            <a:ext cx="762000" cy="1295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162800" y="8790940"/>
            <a:ext cx="1153795" cy="391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330565" y="8790940"/>
            <a:ext cx="1042035" cy="467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11353757" y="571776"/>
            <a:ext cx="1786440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-----&gt;</a:t>
            </a:r>
            <a:endParaRPr lang="en-US" sz="3200">
              <a:solidFill>
                <a:schemeClr val="bg1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10155" y="7505700"/>
            <a:ext cx="2496185" cy="1621155"/>
            <a:chOff x="4745" y="4088"/>
            <a:chExt cx="5051" cy="3519"/>
          </a:xfrm>
        </p:grpSpPr>
        <p:sp>
          <p:nvSpPr>
            <p:cNvPr id="5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94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2215495" y="6285230"/>
            <a:ext cx="2496185" cy="1621155"/>
            <a:chOff x="4745" y="4088"/>
            <a:chExt cx="5051" cy="3519"/>
          </a:xfrm>
        </p:grpSpPr>
        <p:sp>
          <p:nvSpPr>
            <p:cNvPr id="96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97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3335000" y="7429500"/>
            <a:ext cx="2496185" cy="1621155"/>
            <a:chOff x="4745" y="4088"/>
            <a:chExt cx="5051" cy="3519"/>
          </a:xfrm>
        </p:grpSpPr>
        <p:sp>
          <p:nvSpPr>
            <p:cNvPr id="99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0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525000" y="4794885"/>
            <a:ext cx="2496185" cy="1621155"/>
            <a:chOff x="4745" y="4088"/>
            <a:chExt cx="5051" cy="3519"/>
          </a:xfrm>
        </p:grpSpPr>
        <p:sp>
          <p:nvSpPr>
            <p:cNvPr id="102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3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5029200" y="5010785"/>
            <a:ext cx="1802130" cy="1247140"/>
            <a:chOff x="4745" y="4088"/>
            <a:chExt cx="5051" cy="3519"/>
          </a:xfrm>
        </p:grpSpPr>
        <p:sp>
          <p:nvSpPr>
            <p:cNvPr id="105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6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举报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2268200" y="3603625"/>
            <a:ext cx="2496185" cy="1621155"/>
            <a:chOff x="4745" y="4088"/>
            <a:chExt cx="5051" cy="3519"/>
          </a:xfrm>
        </p:grpSpPr>
        <p:sp>
          <p:nvSpPr>
            <p:cNvPr id="108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09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9918700" y="2552700"/>
            <a:ext cx="2496185" cy="1621155"/>
            <a:chOff x="4745" y="4088"/>
            <a:chExt cx="5051" cy="3519"/>
          </a:xfrm>
        </p:grpSpPr>
        <p:sp>
          <p:nvSpPr>
            <p:cNvPr id="111" name="Freeform 7"/>
            <p:cNvSpPr/>
            <p:nvPr/>
          </p:nvSpPr>
          <p:spPr>
            <a:xfrm>
              <a:off x="5220" y="4980"/>
              <a:ext cx="4023" cy="2317"/>
            </a:xfrm>
            <a:prstGeom prst="diamond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12" name="TextBox 11"/>
            <p:cNvSpPr txBox="1"/>
            <p:nvPr/>
          </p:nvSpPr>
          <p:spPr>
            <a:xfrm>
              <a:off x="4745" y="4088"/>
              <a:ext cx="5051" cy="3519"/>
            </a:xfrm>
            <a:prstGeom prst="diamond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zh-CN" alt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接受教育</a:t>
              </a:r>
              <a:endParaRPr lang="zh-CN" alt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cxnSp>
        <p:nvCxnSpPr>
          <p:cNvPr id="113" name="直接连接符 112"/>
          <p:cNvCxnSpPr/>
          <p:nvPr/>
        </p:nvCxnSpPr>
        <p:spPr>
          <a:xfrm flipV="1">
            <a:off x="3733800" y="6057900"/>
            <a:ext cx="0" cy="182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26" idx="1"/>
          </p:cNvCxnSpPr>
          <p:nvPr/>
        </p:nvCxnSpPr>
        <p:spPr>
          <a:xfrm flipH="1">
            <a:off x="4800600" y="8402955"/>
            <a:ext cx="2776220" cy="171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endCxn id="26" idx="3"/>
          </p:cNvCxnSpPr>
          <p:nvPr/>
        </p:nvCxnSpPr>
        <p:spPr>
          <a:xfrm flipH="1">
            <a:off x="9076690" y="8343900"/>
            <a:ext cx="4486910" cy="59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4573270" y="5742940"/>
            <a:ext cx="532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6629400" y="567690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9067800" y="567690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11658600" y="5676900"/>
            <a:ext cx="76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endCxn id="14" idx="3"/>
          </p:cNvCxnSpPr>
          <p:nvPr/>
        </p:nvCxnSpPr>
        <p:spPr>
          <a:xfrm flipH="1" flipV="1">
            <a:off x="9077325" y="3458845"/>
            <a:ext cx="1057275" cy="82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12115800" y="3467100"/>
            <a:ext cx="45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3487400" y="3771900"/>
            <a:ext cx="0" cy="22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endCxn id="109" idx="2"/>
          </p:cNvCxnSpPr>
          <p:nvPr/>
        </p:nvCxnSpPr>
        <p:spPr>
          <a:xfrm>
            <a:off x="13487400" y="4991100"/>
            <a:ext cx="29210" cy="233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8204835" y="6071235"/>
            <a:ext cx="24765" cy="11296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endCxn id="23" idx="1"/>
          </p:cNvCxnSpPr>
          <p:nvPr/>
        </p:nvCxnSpPr>
        <p:spPr>
          <a:xfrm flipV="1">
            <a:off x="8204835" y="7197090"/>
            <a:ext cx="1701165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23" idx="3"/>
          </p:cNvCxnSpPr>
          <p:nvPr/>
        </p:nvCxnSpPr>
        <p:spPr>
          <a:xfrm>
            <a:off x="11861800" y="7197090"/>
            <a:ext cx="711200" cy="38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20" idx="2"/>
          </p:cNvCxnSpPr>
          <p:nvPr/>
        </p:nvCxnSpPr>
        <p:spPr>
          <a:xfrm flipH="1">
            <a:off x="13487400" y="6128385"/>
            <a:ext cx="6985" cy="5391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/>
          <p:cNvCxnSpPr/>
          <p:nvPr/>
        </p:nvCxnSpPr>
        <p:spPr>
          <a:xfrm rot="16200000" flipV="1">
            <a:off x="13729335" y="6528435"/>
            <a:ext cx="2653030" cy="977900"/>
          </a:xfrm>
          <a:prstGeom prst="bentConnector3">
            <a:avLst>
              <a:gd name="adj1" fmla="val 9952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V="1">
            <a:off x="3721735" y="6055360"/>
            <a:ext cx="0" cy="182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4561205" y="5740400"/>
            <a:ext cx="532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6617335" y="567436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flipH="1">
            <a:off x="9055735" y="5674360"/>
            <a:ext cx="68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11646535" y="5674360"/>
            <a:ext cx="76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H="1" flipV="1">
            <a:off x="9065260" y="3456305"/>
            <a:ext cx="1057275" cy="82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2103735" y="3464560"/>
            <a:ext cx="45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3475335" y="3769360"/>
            <a:ext cx="0" cy="22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13475335" y="4988560"/>
            <a:ext cx="29210" cy="233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8192770" y="7194550"/>
            <a:ext cx="1701165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11849735" y="7194550"/>
            <a:ext cx="711200" cy="38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13475335" y="6125845"/>
            <a:ext cx="6985" cy="5391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肘形连接符 140"/>
          <p:cNvCxnSpPr/>
          <p:nvPr/>
        </p:nvCxnSpPr>
        <p:spPr>
          <a:xfrm rot="16200000" flipV="1">
            <a:off x="13717270" y="6525895"/>
            <a:ext cx="2653030" cy="977900"/>
          </a:xfrm>
          <a:prstGeom prst="bentConnector3">
            <a:avLst>
              <a:gd name="adj1" fmla="val 9952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94765" y="7810500"/>
            <a:ext cx="3783330" cy="37833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654" y="-952529"/>
            <a:ext cx="2049211" cy="2049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2" y="425421"/>
            <a:ext cx="2049211" cy="20492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0" y="3009900"/>
            <a:ext cx="16222345" cy="3016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用户输入账号信息（手机号、身份证等），完成注册或登录，授予系统必要的权限（如通话记录、短信访问权限）</a:t>
            </a:r>
            <a:endParaRPr 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marL="514350" indent="-51435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用户设备自动监测来电、短信，实时上传可疑通信数据至反诈系统，系统通过智能分析，识别诈骗电话、钓鱼短信等风险信息，返回拦截提示和反诈宣传信息</a:t>
            </a:r>
            <a:endParaRPr 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  <a:p>
            <a:pPr marL="514350" indent="-51435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rPr>
              <a:t>警方用户登录系统输入账户信息，可查询案件、进行警民对话、反诈宣传系统返回案件信息、民众问题至警方用户</a:t>
            </a:r>
            <a:endParaRPr lang="en-US" sz="2800">
              <a:solidFill>
                <a:srgbClr val="FFFFFF"/>
              </a:solidFill>
              <a:latin typeface="字由点字典黑 75J" panose="00020600040101010101" charset="-122"/>
              <a:ea typeface="字由点字典黑 75J" panose="00020600040101010101" charset="-122"/>
              <a:cs typeface="字由点字典黑 75J" panose="00020600040101010101" charset="-122"/>
              <a:sym typeface="字由点字典黑 7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9175" y="988018"/>
            <a:ext cx="755222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DFD 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上下文</a:t>
            </a:r>
            <a:r>
              <a:rPr lang="zh-CN" altLang="en-US" sz="7200" b="1" i="1" u="none" spc="-359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图</a:t>
            </a:r>
            <a:endParaRPr lang="zh-CN" altLang="en-US" sz="7200" b="1" i="1" u="none" spc="-359">
              <a:solidFill>
                <a:srgbClr val="FFFFFF"/>
              </a:solidFill>
              <a:latin typeface="DM Sans Bold Italics"/>
              <a:ea typeface="DM Sans Bold Italics"/>
              <a:cs typeface="DM Sans Bold Italics"/>
              <a:sym typeface="DM Sans Bold Italics"/>
            </a:endParaRPr>
          </a:p>
        </p:txBody>
      </p:sp>
      <p:grpSp>
        <p:nvGrpSpPr>
          <p:cNvPr id="17" name="Group 9"/>
          <p:cNvGrpSpPr/>
          <p:nvPr/>
        </p:nvGrpSpPr>
        <p:grpSpPr>
          <a:xfrm rot="0">
            <a:off x="13558520" y="7105015"/>
            <a:ext cx="2062480" cy="1402080"/>
            <a:chOff x="0" y="-82441"/>
            <a:chExt cx="497136" cy="429178"/>
          </a:xfrm>
        </p:grpSpPr>
        <p:sp>
          <p:nvSpPr>
            <p:cNvPr id="18" name="Freeform 10"/>
            <p:cNvSpPr/>
            <p:nvPr/>
          </p:nvSpPr>
          <p:spPr>
            <a:xfrm>
              <a:off x="0" y="0"/>
              <a:ext cx="497136" cy="286303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19" name="TextBox 11"/>
            <p:cNvSpPr txBox="1"/>
            <p:nvPr/>
          </p:nvSpPr>
          <p:spPr>
            <a:xfrm>
              <a:off x="0" y="-82441"/>
              <a:ext cx="497136" cy="42917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8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警方用户</a:t>
              </a:r>
              <a:endParaRPr lang="en-US" sz="28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0" name="Group 18"/>
          <p:cNvGrpSpPr/>
          <p:nvPr/>
        </p:nvGrpSpPr>
        <p:grpSpPr>
          <a:xfrm rot="0">
            <a:off x="7620002" y="6602730"/>
            <a:ext cx="3016248" cy="2237740"/>
            <a:chOff x="-35535" y="-96358"/>
            <a:chExt cx="568326" cy="429338"/>
          </a:xfrm>
        </p:grpSpPr>
        <p:sp>
          <p:nvSpPr>
            <p:cNvPr id="21" name="Freeform 19"/>
            <p:cNvSpPr/>
            <p:nvPr/>
          </p:nvSpPr>
          <p:spPr>
            <a:xfrm>
              <a:off x="0" y="0"/>
              <a:ext cx="497136" cy="286303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2" name="TextBox 20"/>
            <p:cNvSpPr txBox="1"/>
            <p:nvPr/>
          </p:nvSpPr>
          <p:spPr>
            <a:xfrm>
              <a:off x="-35535" y="-96358"/>
              <a:ext cx="568326" cy="429338"/>
            </a:xfrm>
            <a:prstGeom prst="ellipse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0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智慧反电诈系统</a:t>
              </a:r>
              <a:endParaRPr lang="en-US" sz="20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14600" y="7034530"/>
            <a:ext cx="1734185" cy="1374140"/>
            <a:chOff x="5220" y="4191"/>
            <a:chExt cx="4023" cy="3473"/>
          </a:xfrm>
        </p:grpSpPr>
        <p:sp>
          <p:nvSpPr>
            <p:cNvPr id="23" name="Freeform 7"/>
            <p:cNvSpPr/>
            <p:nvPr/>
          </p:nvSpPr>
          <p:spPr>
            <a:xfrm>
              <a:off x="5220" y="4980"/>
              <a:ext cx="4023" cy="2317"/>
            </a:xfrm>
            <a:custGeom>
              <a:avLst/>
              <a:gdLst/>
              <a:ahLst/>
              <a:cxnLst/>
              <a:rect l="l" t="t" r="r" b="b"/>
              <a:pathLst>
                <a:path w="497136" h="286303">
                  <a:moveTo>
                    <a:pt x="30309" y="0"/>
                  </a:moveTo>
                  <a:lnTo>
                    <a:pt x="466827" y="0"/>
                  </a:lnTo>
                  <a:cubicBezTo>
                    <a:pt x="474865" y="0"/>
                    <a:pt x="482574" y="3193"/>
                    <a:pt x="488258" y="8877"/>
                  </a:cubicBezTo>
                  <a:cubicBezTo>
                    <a:pt x="493942" y="14561"/>
                    <a:pt x="497136" y="22271"/>
                    <a:pt x="497136" y="30309"/>
                  </a:cubicBezTo>
                  <a:lnTo>
                    <a:pt x="497136" y="255994"/>
                  </a:lnTo>
                  <a:cubicBezTo>
                    <a:pt x="497136" y="272733"/>
                    <a:pt x="483566" y="286303"/>
                    <a:pt x="466827" y="286303"/>
                  </a:cubicBezTo>
                  <a:lnTo>
                    <a:pt x="30309" y="286303"/>
                  </a:lnTo>
                  <a:cubicBezTo>
                    <a:pt x="22271" y="286303"/>
                    <a:pt x="14561" y="283110"/>
                    <a:pt x="8877" y="277426"/>
                  </a:cubicBezTo>
                  <a:cubicBezTo>
                    <a:pt x="3193" y="271742"/>
                    <a:pt x="0" y="264033"/>
                    <a:pt x="0" y="255994"/>
                  </a:cubicBezTo>
                  <a:lnTo>
                    <a:pt x="0" y="30309"/>
                  </a:lnTo>
                  <a:cubicBezTo>
                    <a:pt x="0" y="22271"/>
                    <a:pt x="3193" y="14561"/>
                    <a:pt x="8877" y="8877"/>
                  </a:cubicBezTo>
                  <a:cubicBezTo>
                    <a:pt x="14561" y="3193"/>
                    <a:pt x="22271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B44536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5220" y="4191"/>
              <a:ext cx="4023" cy="347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5010"/>
                </a:lnSpc>
                <a:spcBef>
                  <a:spcPct val="0"/>
                </a:spcBef>
              </a:pPr>
              <a:r>
                <a:rPr lang="en-US" sz="2800" spc="149">
                  <a:solidFill>
                    <a:srgbClr val="FFFFFF"/>
                  </a:solidFill>
                  <a:latin typeface="字由点字典黑 75J" panose="00020600040101010101" charset="-122"/>
                  <a:ea typeface="字由点字典黑 75J" panose="00020600040101010101" charset="-122"/>
                  <a:cs typeface="字由点字典黑 75J" panose="00020600040101010101" charset="-122"/>
                  <a:sym typeface="字由点字典黑 75J" panose="00020600040101010101" charset="-122"/>
                </a:rPr>
                <a:t>用户</a:t>
              </a:r>
              <a:endParaRPr lang="en-US" sz="2800" spc="149">
                <a:solidFill>
                  <a:srgbClr val="FFFFFF"/>
                </a:solidFill>
                <a:latin typeface="字由点字典黑 75J" panose="00020600040101010101" charset="-122"/>
                <a:ea typeface="字由点字典黑 75J" panose="00020600040101010101" charset="-122"/>
                <a:cs typeface="字由点字典黑 75J" panose="00020600040101010101" charset="-122"/>
                <a:sym typeface="字由点字典黑 75J" panose="00020600040101010101" charset="-122"/>
              </a:endParaRPr>
            </a:p>
          </p:txBody>
        </p:sp>
      </p:grpSp>
      <p:cxnSp>
        <p:nvCxnSpPr>
          <p:cNvPr id="24" name="直接箭头连接符 23"/>
          <p:cNvCxnSpPr/>
          <p:nvPr/>
        </p:nvCxnSpPr>
        <p:spPr>
          <a:xfrm>
            <a:off x="4253230" y="7644130"/>
            <a:ext cx="3595370" cy="139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4267200" y="8039100"/>
            <a:ext cx="3584575" cy="25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442575" y="7630160"/>
            <a:ext cx="3121025" cy="279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10439400" y="8039100"/>
            <a:ext cx="30480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519295" y="7200900"/>
            <a:ext cx="3067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用户信息、数据传输、权限设置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27550" y="8169910"/>
            <a:ext cx="3067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返回信息、拦截诈骗、反诈宣传、</a:t>
            </a:r>
            <a:r>
              <a:rPr lang="zh-CN" altLang="en-US" sz="1600">
                <a:solidFill>
                  <a:schemeClr val="bg1"/>
                </a:solidFill>
              </a:rPr>
              <a:t>案件处理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69245" y="7200900"/>
            <a:ext cx="3067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案件信息、</a:t>
            </a:r>
            <a:r>
              <a:rPr lang="zh-CN" altLang="en-US" sz="1600">
                <a:solidFill>
                  <a:schemeClr val="bg1"/>
                </a:solidFill>
              </a:rPr>
              <a:t>民众问题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469245" y="8115300"/>
            <a:ext cx="3067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bg1"/>
                </a:solidFill>
              </a:rPr>
              <a:t>账号信息、案件查询、警民对话、</a:t>
            </a:r>
            <a:r>
              <a:rPr lang="zh-CN" altLang="en-US" sz="1600">
                <a:solidFill>
                  <a:schemeClr val="bg1"/>
                </a:solidFill>
              </a:rPr>
              <a:t>反诈宣传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  <p:bldP spid="32" grpId="0"/>
      <p:bldP spid="33" grpId="0"/>
      <p:bldP spid="31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10.xml><?xml version="1.0" encoding="utf-8"?>
<p:tagLst xmlns:p="http://schemas.openxmlformats.org/presentationml/2006/main">
  <p:tag name="KSO_WM_UNIT_TABLE_BEAUTIFY" val="smartTable{623c408d-4406-46da-af32-dfb9be622d01}"/>
</p:tagLst>
</file>

<file path=ppt/tags/tag11.xml><?xml version="1.0" encoding="utf-8"?>
<p:tagLst xmlns:p="http://schemas.openxmlformats.org/presentationml/2006/main">
  <p:tag name="KSO_WM_UNIT_TABLE_BEAUTIFY" val="smartTable{0d769d56-ee64-441d-8b80-7df8a9980873}"/>
</p:tagLst>
</file>

<file path=ppt/tags/tag12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13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14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15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16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17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18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19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20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1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2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3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4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5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6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7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8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29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30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1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2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3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4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5.xml><?xml version="1.0" encoding="utf-8"?>
<p:tagLst xmlns:p="http://schemas.openxmlformats.org/presentationml/2006/main">
  <p:tag name="KSO_WM_DIAGRAM_VIRTUALLY_FRAME" val="{&quot;height&quot;:672.75,&quot;left&quot;:83.1,&quot;top&quot;:53.5,&quot;width&quot;:1264.25}"/>
</p:tagLst>
</file>

<file path=ppt/tags/tag36.xml><?xml version="1.0" encoding="utf-8"?>
<p:tagLst xmlns:p="http://schemas.openxmlformats.org/presentationml/2006/main">
  <p:tag name="KSO_WPP_MARK_KEY" val="7f13788b-6fa0-444c-938a-0c3682fb95ef"/>
  <p:tag name="COMMONDATA" val="eyJoZGlkIjoiYmI0MzMyZjIyYjdhMmU3NTM3ZjZlNDdlZjU1MmRiZDIifQ=="/>
</p:tagLst>
</file>

<file path=ppt/tags/tag4.xml><?xml version="1.0" encoding="utf-8"?>
<p:tagLst xmlns:p="http://schemas.openxmlformats.org/presentationml/2006/main">
  <p:tag name="KSO_WM_UNIT_PLACING_PICTURE_USER_VIEWPORT" val="{&quot;height&quot;:10830,&quot;width&quot;:17310}"/>
</p:tagLst>
</file>

<file path=ppt/tags/tag5.xml><?xml version="1.0" encoding="utf-8"?>
<p:tagLst xmlns:p="http://schemas.openxmlformats.org/presentationml/2006/main">
  <p:tag name="KSO_WM_UNIT_PLACING_PICTURE_USER_VIEWPORT" val="{&quot;height&quot;:5958,&quot;width&quot;:5958}"/>
</p:tagLst>
</file>

<file path=ppt/tags/tag6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7.xml><?xml version="1.0" encoding="utf-8"?>
<p:tagLst xmlns:p="http://schemas.openxmlformats.org/presentationml/2006/main">
  <p:tag name="KSO_WM_UNIT_PLACING_PICTURE_USER_VIEWPORT" val="{&quot;height&quot;:3227.103937007874,&quot;width&quot;:3227.103937007874}"/>
</p:tagLst>
</file>

<file path=ppt/tags/tag8.xml><?xml version="1.0" encoding="utf-8"?>
<p:tagLst xmlns:p="http://schemas.openxmlformats.org/presentationml/2006/main">
  <p:tag name="KSO_WM_UNIT_TABLE_BEAUTIFY" val="smartTable{623c408d-4406-46da-af32-dfb9be622d01}"/>
</p:tagLst>
</file>

<file path=ppt/tags/tag9.xml><?xml version="1.0" encoding="utf-8"?>
<p:tagLst xmlns:p="http://schemas.openxmlformats.org/presentationml/2006/main">
  <p:tag name="KSO_WM_UNIT_TABLE_BEAUTIFY" val="smartTable{2c699b1a-bced-467c-928b-c37b22f0d68a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2404</Words>
  <Application>WPS 演示</Application>
  <PresentationFormat>On-screen Show (4:3)</PresentationFormat>
  <Paragraphs>381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DM Sans Bold Italics</vt:lpstr>
      <vt:lpstr>字由点字典黑 55J</vt:lpstr>
      <vt:lpstr>字由点字倔强黑</vt:lpstr>
      <vt:lpstr>DM Sans Bold</vt:lpstr>
      <vt:lpstr>字由点字典黑 75J</vt:lpstr>
      <vt:lpstr>Calibri</vt:lpstr>
      <vt:lpstr>微软雅黑</vt:lpstr>
      <vt:lpstr>Arial Unicode MS</vt:lpstr>
      <vt:lpstr>DM Sans Italics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智慧反电诈</dc:title>
  <dc:creator/>
  <cp:lastModifiedBy>奔奔</cp:lastModifiedBy>
  <cp:revision>22</cp:revision>
  <dcterms:created xsi:type="dcterms:W3CDTF">2006-08-16T00:00:00Z</dcterms:created>
  <dcterms:modified xsi:type="dcterms:W3CDTF">2025-04-18T05:42:26Z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28D36C53FEA442B0BAC0A3847F8CB0F0_13</vt:lpwstr>
  </property>
  <property fmtid="{D5CDD505-2E9C-101B-9397-08002B2CF9AE}" pid="3" name="KSOProductBuildVer">
    <vt:lpwstr>2052-12.1.0.20305</vt:lpwstr>
  </property>
</Properties>
</file>